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4" r:id="rId2"/>
  </p:sldMasterIdLst>
  <p:notesMasterIdLst>
    <p:notesMasterId r:id="rId18"/>
  </p:notesMasterIdLst>
  <p:sldIdLst>
    <p:sldId id="256" r:id="rId3"/>
    <p:sldId id="347" r:id="rId4"/>
    <p:sldId id="401" r:id="rId5"/>
    <p:sldId id="400" r:id="rId6"/>
    <p:sldId id="402" r:id="rId7"/>
    <p:sldId id="403" r:id="rId8"/>
    <p:sldId id="420" r:id="rId9"/>
    <p:sldId id="421" r:id="rId10"/>
    <p:sldId id="406" r:id="rId11"/>
    <p:sldId id="407" r:id="rId12"/>
    <p:sldId id="408" r:id="rId13"/>
    <p:sldId id="409" r:id="rId14"/>
    <p:sldId id="413" r:id="rId15"/>
    <p:sldId id="412" r:id="rId16"/>
    <p:sldId id="41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8ED5"/>
    <a:srgbClr val="0000FF"/>
    <a:srgbClr val="003BB0"/>
    <a:srgbClr val="CC3300"/>
    <a:srgbClr val="006699"/>
    <a:srgbClr val="002F8E"/>
    <a:srgbClr val="0066CC"/>
    <a:srgbClr val="003399"/>
    <a:srgbClr val="000099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8FA26F-0829-43F9-B76E-C5ABCA638063}" type="datetimeFigureOut">
              <a:rPr lang="en-US" smtClean="0"/>
              <a:t>8/15/2013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997CD6-3EDC-43A1-BFE6-556DB01E9D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865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97CD6-3EDC-43A1-BFE6-556DB01E9DE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199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784225"/>
          </a:xfrm>
        </p:spPr>
        <p:txBody>
          <a:bodyPr>
            <a:normAutofit/>
          </a:bodyPr>
          <a:lstStyle>
            <a:lvl1pPr>
              <a:defRPr sz="3600" baseline="0">
                <a:solidFill>
                  <a:srgbClr val="FF0000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9C71-515D-48AD-944F-9A91AD444FDB}" type="datetime1">
              <a:rPr lang="en-US" smtClean="0"/>
              <a:t>8/15/2013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285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5F0CC-A101-4D79-83FA-09791A80F1CA}" type="datetime1">
              <a:rPr lang="en-US" smtClean="0"/>
              <a:t>8/15/2013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554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C1AE-224B-4657-8BAF-B5F79CCE4E0D}" type="datetime1">
              <a:rPr lang="en-US" smtClean="0"/>
              <a:t>8/15/2013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53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ctr" anchorCtr="0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F369-FF42-49E0-A8A0-8B2F831846D7}" type="datetime1">
              <a:rPr lang="en-US" smtClean="0"/>
              <a:t>8/15/2013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000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784225"/>
          </a:xfrm>
        </p:spPr>
        <p:txBody>
          <a:bodyPr>
            <a:normAutofit/>
          </a:bodyPr>
          <a:lstStyle>
            <a:lvl1pPr>
              <a:defRPr sz="3600" baseline="0">
                <a:solidFill>
                  <a:srgbClr val="FF0000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C9C71-515D-48AD-944F-9A91AD444FDB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8/15/2013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283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24615-C56D-4897-8382-3C33DF46E4C2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8/15/2013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r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fld id="{59EA4CFA-C3DC-4ADB-8A77-9C015038EFD0}" type="slidenum"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561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2460-3A24-46BE-9F20-2F869BB6354B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8/15/2013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5641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19720-461A-40FD-9BD6-98401839ADAA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8/15/2013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5760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D8661-498E-464C-AD8A-F16916821F82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8/15/2013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1295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00173-E807-4255-80F9-8086E12A5659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8/15/2013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9943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0C56-98EF-4641-B5AE-7D868869AACF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8/15/2013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963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24615-C56D-4897-8382-3C33DF46E4C2}" type="datetime1">
              <a:rPr lang="en-US" smtClean="0"/>
              <a:t>8/15/2013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fld id="{59EA4CFA-C3DC-4ADB-8A77-9C015038EF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904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70F5A-AB71-4C95-B0D9-AD50935CE737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8/15/2013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4403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6A3E2-84C2-48B4-AC06-23A51D70159B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8/15/2013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0227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5F0CC-A101-4D79-83FA-09791A80F1CA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8/15/2013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9062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C1AE-224B-4657-8BAF-B5F79CCE4E0D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8/15/2013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3939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ctr" anchorCtr="0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F369-FF42-49E0-A8A0-8B2F831846D7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8/15/2013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8225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24615-C56D-4897-8382-3C33DF46E4C2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8/15/2013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r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fld id="{59EA4CFA-C3DC-4ADB-8A77-9C015038EFD0}" type="slidenum"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667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92460-3A24-46BE-9F20-2F869BB6354B}" type="datetime1">
              <a:rPr lang="en-US" smtClean="0"/>
              <a:t>8/15/2013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4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19720-461A-40FD-9BD6-98401839ADAA}" type="datetime1">
              <a:rPr lang="en-US" smtClean="0"/>
              <a:t>8/15/2013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295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D8661-498E-464C-AD8A-F16916821F82}" type="datetime1">
              <a:rPr lang="en-US" smtClean="0"/>
              <a:t>8/15/2013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800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00173-E807-4255-80F9-8086E12A5659}" type="datetime1">
              <a:rPr lang="en-US" smtClean="0"/>
              <a:t>8/15/2013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299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60C56-98EF-4641-B5AE-7D868869AACF}" type="datetime1">
              <a:rPr lang="en-US" smtClean="0"/>
              <a:t>8/15/2013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539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70F5A-AB71-4C95-B0D9-AD50935CE737}" type="datetime1">
              <a:rPr lang="en-US" smtClean="0"/>
              <a:t>8/15/2013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701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6A3E2-84C2-48B4-AC06-23A51D70159B}" type="datetime1">
              <a:rPr lang="en-US" smtClean="0"/>
              <a:t>8/15/2013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831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AE89C-2ECE-4B4C-9736-E7DD2C13D7EC}" type="datetime1">
              <a:rPr lang="en-US" smtClean="0"/>
              <a:t>8/15/2013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841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 baseline="0">
          <a:solidFill>
            <a:srgbClr val="FF0000"/>
          </a:solidFill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AE89C-2ECE-4B4C-9736-E7DD2C13D7EC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8/15/2013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068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 baseline="0">
          <a:solidFill>
            <a:srgbClr val="FF0000"/>
          </a:solidFill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007592" y="1516912"/>
            <a:ext cx="66675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DAAEAE"/>
                    </a:gs>
                    <a:gs pos="50000">
                      <a:srgbClr val="FFCCCC"/>
                    </a:gs>
                    <a:gs pos="100000">
                      <a:srgbClr val="DAAEAE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Arial" charset="0"/>
              </a:rPr>
              <a:t>Status of Calorimeter R&amp;D from PHENIX</a:t>
            </a:r>
            <a:endParaRPr lang="en-US" sz="32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752600" y="5218093"/>
            <a:ext cx="53340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EEEEBE"/>
                    </a:gs>
                    <a:gs pos="50000">
                      <a:srgbClr val="FFFFCC"/>
                    </a:gs>
                    <a:gs pos="100000">
                      <a:srgbClr val="EEEEBE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ctr"/>
            <a:r>
              <a:rPr lang="en-US" sz="2400" dirty="0" smtClean="0">
                <a:solidFill>
                  <a:srgbClr val="C00000"/>
                </a:solidFill>
              </a:rPr>
              <a:t>EIC Calorimeter Group Meeting</a:t>
            </a:r>
          </a:p>
          <a:p>
            <a:pPr algn="ctr"/>
            <a:endParaRPr lang="en-US" sz="1000" dirty="0">
              <a:solidFill>
                <a:srgbClr val="C00000"/>
              </a:solidFill>
            </a:endParaRPr>
          </a:p>
          <a:p>
            <a:pPr algn="ctr"/>
            <a:r>
              <a:rPr lang="en-US" sz="2000" dirty="0" smtClean="0">
                <a:solidFill>
                  <a:srgbClr val="CC6600"/>
                </a:solidFill>
              </a:rPr>
              <a:t>August 15</a:t>
            </a:r>
            <a:r>
              <a:rPr lang="en-US" sz="2000" dirty="0" smtClean="0">
                <a:solidFill>
                  <a:srgbClr val="CC6600"/>
                </a:solidFill>
              </a:rPr>
              <a:t>, 2013 </a:t>
            </a:r>
            <a:endParaRPr lang="en-US" sz="2000" dirty="0">
              <a:solidFill>
                <a:srgbClr val="CC6600"/>
              </a:solidFill>
            </a:endParaRPr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771525" y="942975"/>
            <a:ext cx="7848600" cy="152400"/>
          </a:xfrm>
          <a:prstGeom prst="rect">
            <a:avLst/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pic>
        <p:nvPicPr>
          <p:cNvPr id="11" name="Picture 18" descr="BNL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66687"/>
            <a:ext cx="1751859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EIClog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780" y="166687"/>
            <a:ext cx="741556" cy="685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7592" y="2984718"/>
            <a:ext cx="745060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C.Woody</a:t>
            </a:r>
            <a:r>
              <a:rPr lang="en-US" sz="2400" dirty="0"/>
              <a:t>, </a:t>
            </a:r>
            <a:r>
              <a:rPr lang="en-US" sz="2400" dirty="0" err="1"/>
              <a:t>J.Haggerty</a:t>
            </a:r>
            <a:r>
              <a:rPr lang="en-US" sz="2400" dirty="0"/>
              <a:t>, E. </a:t>
            </a:r>
            <a:r>
              <a:rPr lang="en-US" sz="2400" dirty="0" err="1"/>
              <a:t>Kistenev</a:t>
            </a:r>
            <a:r>
              <a:rPr lang="en-US" sz="2400" dirty="0"/>
              <a:t>, </a:t>
            </a:r>
            <a:r>
              <a:rPr lang="en-US" sz="2400" dirty="0" err="1" smtClean="0"/>
              <a:t>C.Pinkenberg</a:t>
            </a:r>
            <a:r>
              <a:rPr lang="en-US" sz="2400" dirty="0" smtClean="0"/>
              <a:t>, </a:t>
            </a:r>
          </a:p>
          <a:p>
            <a:pPr algn="ctr"/>
            <a:r>
              <a:rPr lang="en-US" sz="2400" dirty="0" smtClean="0"/>
              <a:t>S</a:t>
            </a:r>
            <a:r>
              <a:rPr lang="en-US" sz="2400" dirty="0"/>
              <a:t>. Stoll, </a:t>
            </a:r>
            <a:r>
              <a:rPr lang="en-US" sz="2400" dirty="0" err="1" smtClean="0"/>
              <a:t>S.Boose</a:t>
            </a:r>
            <a:r>
              <a:rPr lang="en-US" sz="2400" dirty="0" smtClean="0"/>
              <a:t>, S.Beckman¹, </a:t>
            </a:r>
            <a:r>
              <a:rPr lang="en-US" sz="2400" dirty="0" smtClean="0"/>
              <a:t>M.Blatnik²</a:t>
            </a:r>
            <a:endParaRPr lang="en-US" sz="2400" dirty="0"/>
          </a:p>
          <a:p>
            <a:pPr algn="ctr"/>
            <a:endParaRPr lang="en-US" sz="1600" dirty="0"/>
          </a:p>
          <a:p>
            <a:r>
              <a:rPr lang="en-US" sz="2000" dirty="0" smtClean="0">
                <a:solidFill>
                  <a:srgbClr val="003BB0"/>
                </a:solidFill>
              </a:rPr>
              <a:t>       </a:t>
            </a:r>
            <a:r>
              <a:rPr lang="en-US" sz="2000" dirty="0" smtClean="0">
                <a:solidFill>
                  <a:srgbClr val="003BB0"/>
                </a:solidFill>
              </a:rPr>
              <a:t>            </a:t>
            </a:r>
            <a:r>
              <a:rPr lang="en-US" sz="2000" dirty="0" smtClean="0">
                <a:solidFill>
                  <a:srgbClr val="003BB0"/>
                </a:solidFill>
              </a:rPr>
              <a:t>¹ University of Colorado grad student</a:t>
            </a:r>
          </a:p>
          <a:p>
            <a:r>
              <a:rPr lang="en-US" sz="2000" dirty="0" smtClean="0">
                <a:solidFill>
                  <a:srgbClr val="003BB0"/>
                </a:solidFill>
              </a:rPr>
              <a:t>                </a:t>
            </a:r>
            <a:r>
              <a:rPr lang="en-US" sz="2000" dirty="0" smtClean="0">
                <a:solidFill>
                  <a:srgbClr val="003BB0"/>
                </a:solidFill>
              </a:rPr>
              <a:t>   </a:t>
            </a:r>
            <a:r>
              <a:rPr lang="en-US" sz="2000" dirty="0" smtClean="0">
                <a:solidFill>
                  <a:srgbClr val="003BB0"/>
                </a:solidFill>
              </a:rPr>
              <a:t>² BNL summer </a:t>
            </a:r>
            <a:r>
              <a:rPr lang="en-US" sz="2000" dirty="0" smtClean="0">
                <a:solidFill>
                  <a:srgbClr val="003BB0"/>
                </a:solidFill>
              </a:rPr>
              <a:t>student</a:t>
            </a:r>
            <a:endParaRPr lang="en-US" sz="2000" dirty="0">
              <a:solidFill>
                <a:srgbClr val="003B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0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71457" y="152400"/>
            <a:ext cx="8229600" cy="7318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HCAL Prototype</a:t>
            </a:r>
            <a:endParaRPr lang="en-US" sz="3200" b="1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17967" y="6142038"/>
            <a:ext cx="4006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solidFill>
                  <a:srgbClr val="333399"/>
                </a:solidFill>
                <a:latin typeface="Comic Sans MS" charset="0"/>
                <a:ea typeface="ＭＳ Ｐゴシック" charset="0"/>
                <a:cs typeface="ＭＳ Ｐゴシック" charset="0"/>
              </a:rPr>
              <a:t>Assembly of butted ribs and fasteners</a:t>
            </a:r>
          </a:p>
        </p:txBody>
      </p:sp>
      <p:pic>
        <p:nvPicPr>
          <p:cNvPr id="7" name="Picture 5" descr="Band Assembly Concept Explod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38200"/>
            <a:ext cx="3886200" cy="285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Band Assembly Concept Ba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838200"/>
            <a:ext cx="3254375" cy="279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Band Assembly Concep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352800"/>
            <a:ext cx="2976563" cy="278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377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C.Woody</a:t>
            </a:r>
            <a:r>
              <a:rPr lang="en-US" dirty="0" smtClean="0"/>
              <a:t>, EIC Calorimeter </a:t>
            </a:r>
            <a:r>
              <a:rPr lang="en-US" dirty="0" smtClean="0">
                <a:solidFill>
                  <a:srgbClr val="558ED5"/>
                </a:solidFill>
              </a:rPr>
              <a:t>Group Meeting,  8/15/13</a:t>
            </a:r>
            <a:endParaRPr lang="en-US" dirty="0">
              <a:solidFill>
                <a:srgbClr val="558ED5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71457" y="152400"/>
            <a:ext cx="8229600" cy="7318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Fabrication of Calorimeter Components in Russia</a:t>
            </a:r>
            <a:endParaRPr lang="en-US" sz="32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657" y="854113"/>
            <a:ext cx="5029200" cy="28317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02" y="3962400"/>
            <a:ext cx="4114800" cy="23168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962399"/>
            <a:ext cx="4114800" cy="2316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25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71457" y="152400"/>
            <a:ext cx="8229600" cy="7318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Testing of Calorimeter Components at Colorado</a:t>
            </a:r>
            <a:endParaRPr lang="en-US" sz="3200" b="1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36" y="1066799"/>
            <a:ext cx="2825591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895599"/>
            <a:ext cx="5486400" cy="333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69" y="1089451"/>
            <a:ext cx="2743200" cy="1859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78977" y="5257800"/>
            <a:ext cx="12330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S.Beckman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54240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9052" y="30162"/>
            <a:ext cx="8229600" cy="7318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Readout Electronics - EMCAL Prototype </a:t>
            </a:r>
            <a:endParaRPr 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772400" y="3048000"/>
            <a:ext cx="10166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S. </a:t>
            </a:r>
            <a:r>
              <a:rPr lang="en-US" sz="1600" dirty="0" err="1" smtClean="0"/>
              <a:t>Boose</a:t>
            </a:r>
            <a:endParaRPr lang="en-US" sz="1600" dirty="0"/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459052" y="762000"/>
            <a:ext cx="8229600" cy="35814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/>
              <a:t> 64 channels arranged as a 8X8 array on a single motherboard.</a:t>
            </a:r>
          </a:p>
          <a:p>
            <a:r>
              <a:rPr lang="en-US" sz="2000" dirty="0" smtClean="0"/>
              <a:t> Each preamp is a plug-in 2mm format card.</a:t>
            </a:r>
          </a:p>
          <a:p>
            <a:r>
              <a:rPr lang="en-US" sz="2000" dirty="0" smtClean="0"/>
              <a:t> 64 channels are read out to HBD electronics.</a:t>
            </a:r>
          </a:p>
          <a:p>
            <a:r>
              <a:rPr lang="en-US" sz="2000" dirty="0" smtClean="0"/>
              <a:t>Onboard 64 channel controller with serial interface to PC.</a:t>
            </a:r>
          </a:p>
          <a:p>
            <a:r>
              <a:rPr lang="en-US" sz="2000" dirty="0" smtClean="0"/>
              <a:t> Uses four thermistors for temperature feedback for whole array.</a:t>
            </a:r>
          </a:p>
          <a:p>
            <a:r>
              <a:rPr lang="en-US" sz="2000" dirty="0" smtClean="0"/>
              <a:t> Controller functions: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Temperature compensation for 64 channels.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Individual channel bias control.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Local bias voltage </a:t>
            </a:r>
            <a:r>
              <a:rPr lang="en-US" sz="2000" dirty="0" err="1" smtClean="0"/>
              <a:t>readback</a:t>
            </a:r>
            <a:r>
              <a:rPr lang="en-US" sz="2000" dirty="0" smtClean="0"/>
              <a:t>.</a:t>
            </a:r>
          </a:p>
          <a:p>
            <a:endParaRPr lang="en-US" sz="2000" dirty="0"/>
          </a:p>
        </p:txBody>
      </p:sp>
      <p:pic>
        <p:nvPicPr>
          <p:cNvPr id="10" name="Picture 9" descr="sPHENIX EmCal Beamtest Carri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19600" y="3657600"/>
            <a:ext cx="4604197" cy="2743200"/>
          </a:xfrm>
          <a:prstGeom prst="rect">
            <a:avLst/>
          </a:prstGeom>
        </p:spPr>
      </p:pic>
      <p:pic>
        <p:nvPicPr>
          <p:cNvPr id="11" name="Picture 2" descr="C:\Boose\Professional Photos\sPHENIX\Preamp_2Stage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4572000"/>
            <a:ext cx="2743200" cy="14726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7103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71457" y="152400"/>
            <a:ext cx="8229600" cy="7318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Readout Electronics - HCAL Prototype </a:t>
            </a:r>
            <a:endParaRPr lang="en-US" sz="3200" b="1" dirty="0"/>
          </a:p>
        </p:txBody>
      </p:sp>
      <p:pic>
        <p:nvPicPr>
          <p:cNvPr id="6" name="Picture 5" descr="sPHENIX Beamtest-Hadroni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46943" y="2362200"/>
            <a:ext cx="4572000" cy="37440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34200" y="6248400"/>
            <a:ext cx="10166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S. </a:t>
            </a:r>
            <a:r>
              <a:rPr lang="en-US" sz="1600" dirty="0" err="1" smtClean="0"/>
              <a:t>Boose</a:t>
            </a:r>
            <a:endParaRPr lang="en-US" sz="1600" dirty="0"/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196701" y="1066800"/>
            <a:ext cx="8708065" cy="3581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/>
              <a:t> 32 individual preamps on 10m cables: 16 inner and 16 outer.</a:t>
            </a:r>
          </a:p>
          <a:p>
            <a:r>
              <a:rPr lang="en-US" sz="2000" dirty="0" smtClean="0"/>
              <a:t> Two preamp interface boards with 16 channels each.</a:t>
            </a:r>
          </a:p>
          <a:p>
            <a:r>
              <a:rPr lang="en-US" sz="2000" dirty="0" smtClean="0"/>
              <a:t> One 32 channel controller with serial interface to PC.</a:t>
            </a:r>
          </a:p>
          <a:p>
            <a:r>
              <a:rPr lang="en-US" sz="2000" dirty="0" smtClean="0"/>
              <a:t> Controller functions: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Temperature compensation for</a:t>
            </a:r>
          </a:p>
          <a:p>
            <a:pPr marL="457200" lvl="1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32 channels.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Individual channel bias control.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Local bias voltage </a:t>
            </a:r>
            <a:r>
              <a:rPr lang="en-US" sz="2000" dirty="0" err="1" smtClean="0"/>
              <a:t>readback</a:t>
            </a:r>
            <a:r>
              <a:rPr lang="en-US" sz="2000" dirty="0" smtClean="0"/>
              <a:t>.</a:t>
            </a:r>
          </a:p>
          <a:p>
            <a:endParaRPr lang="en-US" sz="2000" dirty="0"/>
          </a:p>
        </p:txBody>
      </p:sp>
      <p:pic>
        <p:nvPicPr>
          <p:cNvPr id="9" name="Picture 8" descr="Hadronic Preamp prelim-layou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6930" y="4648200"/>
            <a:ext cx="2743200" cy="1126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39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71457" y="152400"/>
            <a:ext cx="8229600" cy="7318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3200" b="1" dirty="0" err="1" smtClean="0"/>
              <a:t>Fermilab</a:t>
            </a:r>
            <a:r>
              <a:rPr lang="en-US" sz="3200" b="1" dirty="0" smtClean="0"/>
              <a:t> Beam Test</a:t>
            </a:r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79475" y="5430809"/>
            <a:ext cx="80772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000099"/>
                </a:solidFill>
              </a:rPr>
              <a:t>Test of combined EMCAL (1 mm flat W plates) and HCAL prototypes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800" dirty="0" smtClean="0">
              <a:solidFill>
                <a:srgbClr val="000099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000099"/>
                </a:solidFill>
              </a:rPr>
              <a:t>Scheduled for Feb 5-25, 2014 (just before SPACAL test in same </a:t>
            </a:r>
            <a:r>
              <a:rPr lang="en-US" dirty="0" err="1" smtClean="0">
                <a:solidFill>
                  <a:srgbClr val="000099"/>
                </a:solidFill>
              </a:rPr>
              <a:t>beamline</a:t>
            </a:r>
            <a:r>
              <a:rPr lang="en-US" dirty="0" smtClean="0">
                <a:solidFill>
                  <a:srgbClr val="000099"/>
                </a:solidFill>
              </a:rPr>
              <a:t>)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800" dirty="0">
              <a:solidFill>
                <a:srgbClr val="000099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88" y="884238"/>
            <a:ext cx="7791337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660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533399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Main Areas of Activity</a:t>
            </a:r>
            <a:endParaRPr lang="en-US" sz="3200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22005" y="1637414"/>
            <a:ext cx="8229600" cy="4185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hlink"/>
                </a:solidFill>
                <a:miter lim="800000"/>
                <a:headEnd/>
                <a:tailEnd type="none" w="med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l">
              <a:buClr>
                <a:srgbClr val="C00000"/>
              </a:buClr>
              <a:buSzPct val="75000"/>
              <a:buFont typeface="Wingdings" pitchFamily="2" charset="2"/>
              <a:buChar char="q"/>
            </a:pPr>
            <a:r>
              <a:rPr lang="en-US" sz="2800" b="1" dirty="0" err="1" smtClean="0">
                <a:solidFill>
                  <a:schemeClr val="accent2"/>
                </a:solidFill>
              </a:rPr>
              <a:t>ePHENIX</a:t>
            </a:r>
            <a:r>
              <a:rPr lang="en-US" sz="2800" b="1" dirty="0" smtClean="0">
                <a:solidFill>
                  <a:schemeClr val="accent2"/>
                </a:solidFill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</a:rPr>
              <a:t>LoI</a:t>
            </a:r>
            <a:endParaRPr lang="en-US" sz="2800" b="1" dirty="0" smtClean="0">
              <a:solidFill>
                <a:schemeClr val="accent2"/>
              </a:solidFill>
            </a:endParaRPr>
          </a:p>
          <a:p>
            <a:pPr marL="0" indent="0" algn="l">
              <a:buClr>
                <a:srgbClr val="C00000"/>
              </a:buClr>
              <a:buSzPct val="75000"/>
            </a:pPr>
            <a:endParaRPr lang="en-US" sz="1400" b="1" dirty="0" smtClean="0">
              <a:solidFill>
                <a:schemeClr val="accent2"/>
              </a:solidFill>
            </a:endParaRPr>
          </a:p>
          <a:p>
            <a:pPr algn="l">
              <a:buClr>
                <a:srgbClr val="C00000"/>
              </a:buClr>
              <a:buSzPct val="75000"/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2"/>
                </a:solidFill>
              </a:rPr>
              <a:t>Simulations</a:t>
            </a:r>
            <a:endParaRPr lang="en-US" sz="2800" b="1" dirty="0" smtClean="0">
              <a:solidFill>
                <a:srgbClr val="C00000"/>
              </a:solidFill>
            </a:endParaRPr>
          </a:p>
          <a:p>
            <a:pPr marL="0" indent="0" algn="l"/>
            <a:endParaRPr lang="en-US" sz="1400" b="1" dirty="0" smtClean="0">
              <a:solidFill>
                <a:schemeClr val="accent2"/>
              </a:solidFill>
            </a:endParaRPr>
          </a:p>
          <a:p>
            <a:pPr algn="l">
              <a:buClr>
                <a:srgbClr val="C00000"/>
              </a:buClr>
              <a:buSzPct val="75000"/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0099"/>
                </a:solidFill>
              </a:rPr>
              <a:t>EMCAL prototype design</a:t>
            </a:r>
          </a:p>
          <a:p>
            <a:endParaRPr lang="en-US" sz="1400" b="1" dirty="0" smtClean="0">
              <a:solidFill>
                <a:srgbClr val="000099"/>
              </a:solidFill>
            </a:endParaRPr>
          </a:p>
          <a:p>
            <a:pPr algn="l">
              <a:buClr>
                <a:srgbClr val="C00000"/>
              </a:buClr>
              <a:buSzPct val="75000"/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0099"/>
                </a:solidFill>
              </a:rPr>
              <a:t>HCAL prototype design</a:t>
            </a:r>
          </a:p>
          <a:p>
            <a:pPr marL="0" indent="0" algn="l">
              <a:buClr>
                <a:srgbClr val="C00000"/>
              </a:buClr>
              <a:buSzPct val="75000"/>
            </a:pPr>
            <a:endParaRPr lang="en-US" sz="1400" b="1" dirty="0" smtClean="0">
              <a:solidFill>
                <a:srgbClr val="000099"/>
              </a:solidFill>
            </a:endParaRPr>
          </a:p>
          <a:p>
            <a:pPr algn="l">
              <a:buClr>
                <a:srgbClr val="C00000"/>
              </a:buClr>
              <a:buSzPct val="75000"/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0099"/>
                </a:solidFill>
              </a:rPr>
              <a:t>Readout electronics </a:t>
            </a:r>
            <a:endParaRPr lang="en-US" sz="2800" b="1" dirty="0" smtClean="0">
              <a:solidFill>
                <a:schemeClr val="accent2"/>
              </a:solidFill>
            </a:endParaRPr>
          </a:p>
          <a:p>
            <a:endParaRPr lang="en-US" sz="1400" b="1" dirty="0">
              <a:solidFill>
                <a:srgbClr val="000099"/>
              </a:solidFill>
            </a:endParaRPr>
          </a:p>
          <a:p>
            <a:pPr>
              <a:buClr>
                <a:srgbClr val="C00000"/>
              </a:buClr>
              <a:buSzPct val="75000"/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000099"/>
                </a:solidFill>
              </a:rPr>
              <a:t>Preparations for beam test of EMCAL/HCAL prototypes</a:t>
            </a:r>
          </a:p>
          <a:p>
            <a:pPr marL="800100" lvl="1" indent="-342900">
              <a:buFont typeface="Wingdings" pitchFamily="2" charset="2"/>
              <a:buChar char="§"/>
            </a:pPr>
            <a:endParaRPr lang="en-US" sz="2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88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7274"/>
            <a:ext cx="82296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07" y="1079894"/>
            <a:ext cx="8229600" cy="478750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flipH="1">
            <a:off x="2103119" y="6031468"/>
            <a:ext cx="5212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Based now around the </a:t>
            </a:r>
            <a:r>
              <a:rPr lang="en-US" dirty="0" err="1" smtClean="0"/>
              <a:t>BaBar</a:t>
            </a:r>
            <a:r>
              <a:rPr lang="en-US" dirty="0" smtClean="0"/>
              <a:t> solenoid magnet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91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84238"/>
          </a:xfrm>
        </p:spPr>
        <p:txBody>
          <a:bodyPr>
            <a:normAutofit/>
          </a:bodyPr>
          <a:lstStyle/>
          <a:p>
            <a:r>
              <a:rPr lang="en-US" sz="3200" b="1" dirty="0" err="1" smtClean="0"/>
              <a:t>ePHENIX</a:t>
            </a:r>
            <a:r>
              <a:rPr lang="en-US" sz="3200" b="1" dirty="0" smtClean="0"/>
              <a:t> Detector</a:t>
            </a:r>
            <a:endParaRPr lang="en-US" sz="3200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7379" b="2597"/>
          <a:stretch>
            <a:fillRect/>
          </a:stretch>
        </p:blipFill>
        <p:spPr bwMode="auto">
          <a:xfrm>
            <a:off x="325425" y="1695338"/>
            <a:ext cx="8485459" cy="33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reeform 6"/>
          <p:cNvSpPr/>
          <p:nvPr/>
        </p:nvSpPr>
        <p:spPr>
          <a:xfrm>
            <a:off x="4961412" y="3357462"/>
            <a:ext cx="1114019" cy="1404708"/>
          </a:xfrm>
          <a:custGeom>
            <a:avLst/>
            <a:gdLst>
              <a:gd name="connsiteX0" fmla="*/ 0 w 716165"/>
              <a:gd name="connsiteY0" fmla="*/ 914945 h 1829889"/>
              <a:gd name="connsiteX1" fmla="*/ 179041 w 716165"/>
              <a:gd name="connsiteY1" fmla="*/ 0 h 1829889"/>
              <a:gd name="connsiteX2" fmla="*/ 537124 w 716165"/>
              <a:gd name="connsiteY2" fmla="*/ 0 h 1829889"/>
              <a:gd name="connsiteX3" fmla="*/ 716165 w 716165"/>
              <a:gd name="connsiteY3" fmla="*/ 914945 h 1829889"/>
              <a:gd name="connsiteX4" fmla="*/ 537124 w 716165"/>
              <a:gd name="connsiteY4" fmla="*/ 1829889 h 1829889"/>
              <a:gd name="connsiteX5" fmla="*/ 179041 w 716165"/>
              <a:gd name="connsiteY5" fmla="*/ 1829889 h 1829889"/>
              <a:gd name="connsiteX6" fmla="*/ 0 w 716165"/>
              <a:gd name="connsiteY6" fmla="*/ 914945 h 1829889"/>
              <a:gd name="connsiteX0" fmla="*/ 0 w 727504"/>
              <a:gd name="connsiteY0" fmla="*/ 914945 h 1829889"/>
              <a:gd name="connsiteX1" fmla="*/ 179041 w 727504"/>
              <a:gd name="connsiteY1" fmla="*/ 0 h 1829889"/>
              <a:gd name="connsiteX2" fmla="*/ 537124 w 727504"/>
              <a:gd name="connsiteY2" fmla="*/ 0 h 1829889"/>
              <a:gd name="connsiteX3" fmla="*/ 716165 w 727504"/>
              <a:gd name="connsiteY3" fmla="*/ 914945 h 1829889"/>
              <a:gd name="connsiteX4" fmla="*/ 727504 w 727504"/>
              <a:gd name="connsiteY4" fmla="*/ 1824120 h 1829889"/>
              <a:gd name="connsiteX5" fmla="*/ 179041 w 727504"/>
              <a:gd name="connsiteY5" fmla="*/ 1829889 h 1829889"/>
              <a:gd name="connsiteX6" fmla="*/ 0 w 727504"/>
              <a:gd name="connsiteY6" fmla="*/ 914945 h 1829889"/>
              <a:gd name="connsiteX0" fmla="*/ 19993 w 747497"/>
              <a:gd name="connsiteY0" fmla="*/ 914945 h 1827005"/>
              <a:gd name="connsiteX1" fmla="*/ 199034 w 747497"/>
              <a:gd name="connsiteY1" fmla="*/ 0 h 1827005"/>
              <a:gd name="connsiteX2" fmla="*/ 557117 w 747497"/>
              <a:gd name="connsiteY2" fmla="*/ 0 h 1827005"/>
              <a:gd name="connsiteX3" fmla="*/ 736158 w 747497"/>
              <a:gd name="connsiteY3" fmla="*/ 914945 h 1827005"/>
              <a:gd name="connsiteX4" fmla="*/ 747497 w 747497"/>
              <a:gd name="connsiteY4" fmla="*/ 1824120 h 1827005"/>
              <a:gd name="connsiteX5" fmla="*/ 0 w 747497"/>
              <a:gd name="connsiteY5" fmla="*/ 1827005 h 1827005"/>
              <a:gd name="connsiteX6" fmla="*/ 19993 w 747497"/>
              <a:gd name="connsiteY6" fmla="*/ 914945 h 1827005"/>
              <a:gd name="connsiteX0" fmla="*/ 152399 w 879903"/>
              <a:gd name="connsiteY0" fmla="*/ 914945 h 1827005"/>
              <a:gd name="connsiteX1" fmla="*/ 0 w 879903"/>
              <a:gd name="connsiteY1" fmla="*/ 720749 h 1827005"/>
              <a:gd name="connsiteX2" fmla="*/ 689523 w 879903"/>
              <a:gd name="connsiteY2" fmla="*/ 0 h 1827005"/>
              <a:gd name="connsiteX3" fmla="*/ 868564 w 879903"/>
              <a:gd name="connsiteY3" fmla="*/ 914945 h 1827005"/>
              <a:gd name="connsiteX4" fmla="*/ 879903 w 879903"/>
              <a:gd name="connsiteY4" fmla="*/ 1824120 h 1827005"/>
              <a:gd name="connsiteX5" fmla="*/ 132406 w 879903"/>
              <a:gd name="connsiteY5" fmla="*/ 1827005 h 1827005"/>
              <a:gd name="connsiteX6" fmla="*/ 152399 w 879903"/>
              <a:gd name="connsiteY6" fmla="*/ 914945 h 1827005"/>
              <a:gd name="connsiteX0" fmla="*/ 372586 w 1100090"/>
              <a:gd name="connsiteY0" fmla="*/ 914945 h 1827005"/>
              <a:gd name="connsiteX1" fmla="*/ 0 w 1100090"/>
              <a:gd name="connsiteY1" fmla="*/ 902956 h 1827005"/>
              <a:gd name="connsiteX2" fmla="*/ 909710 w 1100090"/>
              <a:gd name="connsiteY2" fmla="*/ 0 h 1827005"/>
              <a:gd name="connsiteX3" fmla="*/ 1088751 w 1100090"/>
              <a:gd name="connsiteY3" fmla="*/ 914945 h 1827005"/>
              <a:gd name="connsiteX4" fmla="*/ 1100090 w 1100090"/>
              <a:gd name="connsiteY4" fmla="*/ 1824120 h 1827005"/>
              <a:gd name="connsiteX5" fmla="*/ 352593 w 1100090"/>
              <a:gd name="connsiteY5" fmla="*/ 1827005 h 1827005"/>
              <a:gd name="connsiteX6" fmla="*/ 372586 w 1100090"/>
              <a:gd name="connsiteY6" fmla="*/ 914945 h 1827005"/>
              <a:gd name="connsiteX0" fmla="*/ 363932 w 1100090"/>
              <a:gd name="connsiteY0" fmla="*/ 1315897 h 1827005"/>
              <a:gd name="connsiteX1" fmla="*/ 0 w 1100090"/>
              <a:gd name="connsiteY1" fmla="*/ 902956 h 1827005"/>
              <a:gd name="connsiteX2" fmla="*/ 909710 w 1100090"/>
              <a:gd name="connsiteY2" fmla="*/ 0 h 1827005"/>
              <a:gd name="connsiteX3" fmla="*/ 1088751 w 1100090"/>
              <a:gd name="connsiteY3" fmla="*/ 914945 h 1827005"/>
              <a:gd name="connsiteX4" fmla="*/ 1100090 w 1100090"/>
              <a:gd name="connsiteY4" fmla="*/ 1824120 h 1827005"/>
              <a:gd name="connsiteX5" fmla="*/ 352593 w 1100090"/>
              <a:gd name="connsiteY5" fmla="*/ 1827005 h 1827005"/>
              <a:gd name="connsiteX6" fmla="*/ 363932 w 1100090"/>
              <a:gd name="connsiteY6" fmla="*/ 1315897 h 1827005"/>
              <a:gd name="connsiteX0" fmla="*/ 363932 w 1100090"/>
              <a:gd name="connsiteY0" fmla="*/ 1315897 h 1827005"/>
              <a:gd name="connsiteX1" fmla="*/ 0 w 1100090"/>
              <a:gd name="connsiteY1" fmla="*/ 902956 h 1827005"/>
              <a:gd name="connsiteX2" fmla="*/ 909710 w 1100090"/>
              <a:gd name="connsiteY2" fmla="*/ 0 h 1827005"/>
              <a:gd name="connsiteX3" fmla="*/ 1088751 w 1100090"/>
              <a:gd name="connsiteY3" fmla="*/ 914945 h 1827005"/>
              <a:gd name="connsiteX4" fmla="*/ 1100090 w 1100090"/>
              <a:gd name="connsiteY4" fmla="*/ 1824120 h 1827005"/>
              <a:gd name="connsiteX5" fmla="*/ 352593 w 1100090"/>
              <a:gd name="connsiteY5" fmla="*/ 1827005 h 1827005"/>
              <a:gd name="connsiteX6" fmla="*/ 363932 w 1100090"/>
              <a:gd name="connsiteY6" fmla="*/ 1315897 h 1827005"/>
              <a:gd name="connsiteX0" fmla="*/ 363932 w 1100090"/>
              <a:gd name="connsiteY0" fmla="*/ 1315897 h 1827005"/>
              <a:gd name="connsiteX1" fmla="*/ 0 w 1100090"/>
              <a:gd name="connsiteY1" fmla="*/ 902956 h 1827005"/>
              <a:gd name="connsiteX2" fmla="*/ 909710 w 1100090"/>
              <a:gd name="connsiteY2" fmla="*/ 0 h 1827005"/>
              <a:gd name="connsiteX3" fmla="*/ 1088751 w 1100090"/>
              <a:gd name="connsiteY3" fmla="*/ 914945 h 1827005"/>
              <a:gd name="connsiteX4" fmla="*/ 1100090 w 1100090"/>
              <a:gd name="connsiteY4" fmla="*/ 1824120 h 1827005"/>
              <a:gd name="connsiteX5" fmla="*/ 352593 w 1100090"/>
              <a:gd name="connsiteY5" fmla="*/ 1827005 h 1827005"/>
              <a:gd name="connsiteX6" fmla="*/ 363932 w 1100090"/>
              <a:gd name="connsiteY6" fmla="*/ 1315897 h 1827005"/>
              <a:gd name="connsiteX0" fmla="*/ 363932 w 1100090"/>
              <a:gd name="connsiteY0" fmla="*/ 1315897 h 1827005"/>
              <a:gd name="connsiteX1" fmla="*/ 0 w 1100090"/>
              <a:gd name="connsiteY1" fmla="*/ 902956 h 1827005"/>
              <a:gd name="connsiteX2" fmla="*/ 909710 w 1100090"/>
              <a:gd name="connsiteY2" fmla="*/ 0 h 1827005"/>
              <a:gd name="connsiteX3" fmla="*/ 1088751 w 1100090"/>
              <a:gd name="connsiteY3" fmla="*/ 914945 h 1827005"/>
              <a:gd name="connsiteX4" fmla="*/ 1100090 w 1100090"/>
              <a:gd name="connsiteY4" fmla="*/ 1824120 h 1827005"/>
              <a:gd name="connsiteX5" fmla="*/ 352593 w 1100090"/>
              <a:gd name="connsiteY5" fmla="*/ 1827005 h 1827005"/>
              <a:gd name="connsiteX6" fmla="*/ 363932 w 1100090"/>
              <a:gd name="connsiteY6" fmla="*/ 1315897 h 1827005"/>
              <a:gd name="connsiteX0" fmla="*/ 363932 w 1100090"/>
              <a:gd name="connsiteY0" fmla="*/ 1315897 h 1827005"/>
              <a:gd name="connsiteX1" fmla="*/ 0 w 1100090"/>
              <a:gd name="connsiteY1" fmla="*/ 902956 h 1827005"/>
              <a:gd name="connsiteX2" fmla="*/ 909710 w 1100090"/>
              <a:gd name="connsiteY2" fmla="*/ 0 h 1827005"/>
              <a:gd name="connsiteX3" fmla="*/ 1088751 w 1100090"/>
              <a:gd name="connsiteY3" fmla="*/ 914945 h 1827005"/>
              <a:gd name="connsiteX4" fmla="*/ 1100090 w 1100090"/>
              <a:gd name="connsiteY4" fmla="*/ 1824120 h 1827005"/>
              <a:gd name="connsiteX5" fmla="*/ 352593 w 1100090"/>
              <a:gd name="connsiteY5" fmla="*/ 1827005 h 1827005"/>
              <a:gd name="connsiteX6" fmla="*/ 363932 w 1100090"/>
              <a:gd name="connsiteY6" fmla="*/ 1315897 h 1827005"/>
              <a:gd name="connsiteX0" fmla="*/ 363932 w 1100090"/>
              <a:gd name="connsiteY0" fmla="*/ 1315897 h 1827005"/>
              <a:gd name="connsiteX1" fmla="*/ 0 w 1100090"/>
              <a:gd name="connsiteY1" fmla="*/ 902956 h 1827005"/>
              <a:gd name="connsiteX2" fmla="*/ 909710 w 1100090"/>
              <a:gd name="connsiteY2" fmla="*/ 0 h 1827005"/>
              <a:gd name="connsiteX3" fmla="*/ 1088751 w 1100090"/>
              <a:gd name="connsiteY3" fmla="*/ 914945 h 1827005"/>
              <a:gd name="connsiteX4" fmla="*/ 1100090 w 1100090"/>
              <a:gd name="connsiteY4" fmla="*/ 1824120 h 1827005"/>
              <a:gd name="connsiteX5" fmla="*/ 352593 w 1100090"/>
              <a:gd name="connsiteY5" fmla="*/ 1827005 h 1827005"/>
              <a:gd name="connsiteX6" fmla="*/ 363932 w 1100090"/>
              <a:gd name="connsiteY6" fmla="*/ 1315897 h 1827005"/>
              <a:gd name="connsiteX0" fmla="*/ 363932 w 1100090"/>
              <a:gd name="connsiteY0" fmla="*/ 1315897 h 1827005"/>
              <a:gd name="connsiteX1" fmla="*/ 0 w 1100090"/>
              <a:gd name="connsiteY1" fmla="*/ 902956 h 1827005"/>
              <a:gd name="connsiteX2" fmla="*/ 909710 w 1100090"/>
              <a:gd name="connsiteY2" fmla="*/ 0 h 1827005"/>
              <a:gd name="connsiteX3" fmla="*/ 1088751 w 1100090"/>
              <a:gd name="connsiteY3" fmla="*/ 914945 h 1827005"/>
              <a:gd name="connsiteX4" fmla="*/ 1100090 w 1100090"/>
              <a:gd name="connsiteY4" fmla="*/ 1824120 h 1827005"/>
              <a:gd name="connsiteX5" fmla="*/ 352593 w 1100090"/>
              <a:gd name="connsiteY5" fmla="*/ 1827005 h 1827005"/>
              <a:gd name="connsiteX6" fmla="*/ 363932 w 1100090"/>
              <a:gd name="connsiteY6" fmla="*/ 1315897 h 1827005"/>
              <a:gd name="connsiteX0" fmla="*/ 363932 w 1100090"/>
              <a:gd name="connsiteY0" fmla="*/ 1315897 h 1827005"/>
              <a:gd name="connsiteX1" fmla="*/ 0 w 1100090"/>
              <a:gd name="connsiteY1" fmla="*/ 902956 h 1827005"/>
              <a:gd name="connsiteX2" fmla="*/ 909710 w 1100090"/>
              <a:gd name="connsiteY2" fmla="*/ 0 h 1827005"/>
              <a:gd name="connsiteX3" fmla="*/ 1088751 w 1100090"/>
              <a:gd name="connsiteY3" fmla="*/ 914945 h 1827005"/>
              <a:gd name="connsiteX4" fmla="*/ 1100090 w 1100090"/>
              <a:gd name="connsiteY4" fmla="*/ 1824120 h 1827005"/>
              <a:gd name="connsiteX5" fmla="*/ 352593 w 1100090"/>
              <a:gd name="connsiteY5" fmla="*/ 1827005 h 1827005"/>
              <a:gd name="connsiteX6" fmla="*/ 363932 w 1100090"/>
              <a:gd name="connsiteY6" fmla="*/ 1315897 h 1827005"/>
              <a:gd name="connsiteX0" fmla="*/ 363932 w 1100090"/>
              <a:gd name="connsiteY0" fmla="*/ 1315897 h 1827005"/>
              <a:gd name="connsiteX1" fmla="*/ 0 w 1100090"/>
              <a:gd name="connsiteY1" fmla="*/ 902956 h 1827005"/>
              <a:gd name="connsiteX2" fmla="*/ 909710 w 1100090"/>
              <a:gd name="connsiteY2" fmla="*/ 0 h 1827005"/>
              <a:gd name="connsiteX3" fmla="*/ 1088751 w 1100090"/>
              <a:gd name="connsiteY3" fmla="*/ 914945 h 1827005"/>
              <a:gd name="connsiteX4" fmla="*/ 1100090 w 1100090"/>
              <a:gd name="connsiteY4" fmla="*/ 1824120 h 1827005"/>
              <a:gd name="connsiteX5" fmla="*/ 352593 w 1100090"/>
              <a:gd name="connsiteY5" fmla="*/ 1827005 h 1827005"/>
              <a:gd name="connsiteX6" fmla="*/ 363932 w 1100090"/>
              <a:gd name="connsiteY6" fmla="*/ 1315897 h 1827005"/>
              <a:gd name="connsiteX0" fmla="*/ 363932 w 1100090"/>
              <a:gd name="connsiteY0" fmla="*/ 1315897 h 1827005"/>
              <a:gd name="connsiteX1" fmla="*/ 0 w 1100090"/>
              <a:gd name="connsiteY1" fmla="*/ 902956 h 1827005"/>
              <a:gd name="connsiteX2" fmla="*/ 909710 w 1100090"/>
              <a:gd name="connsiteY2" fmla="*/ 0 h 1827005"/>
              <a:gd name="connsiteX3" fmla="*/ 1088751 w 1100090"/>
              <a:gd name="connsiteY3" fmla="*/ 914945 h 1827005"/>
              <a:gd name="connsiteX4" fmla="*/ 1100090 w 1100090"/>
              <a:gd name="connsiteY4" fmla="*/ 1824120 h 1827005"/>
              <a:gd name="connsiteX5" fmla="*/ 352593 w 1100090"/>
              <a:gd name="connsiteY5" fmla="*/ 1827005 h 1827005"/>
              <a:gd name="connsiteX6" fmla="*/ 363932 w 1100090"/>
              <a:gd name="connsiteY6" fmla="*/ 1315897 h 1827005"/>
              <a:gd name="connsiteX0" fmla="*/ 363932 w 1100090"/>
              <a:gd name="connsiteY0" fmla="*/ 1315897 h 1827005"/>
              <a:gd name="connsiteX1" fmla="*/ 0 w 1100090"/>
              <a:gd name="connsiteY1" fmla="*/ 902956 h 1827005"/>
              <a:gd name="connsiteX2" fmla="*/ 909710 w 1100090"/>
              <a:gd name="connsiteY2" fmla="*/ 0 h 1827005"/>
              <a:gd name="connsiteX3" fmla="*/ 1088751 w 1100090"/>
              <a:gd name="connsiteY3" fmla="*/ 914945 h 1827005"/>
              <a:gd name="connsiteX4" fmla="*/ 1100090 w 1100090"/>
              <a:gd name="connsiteY4" fmla="*/ 1824120 h 1827005"/>
              <a:gd name="connsiteX5" fmla="*/ 352593 w 1100090"/>
              <a:gd name="connsiteY5" fmla="*/ 1827005 h 1827005"/>
              <a:gd name="connsiteX6" fmla="*/ 363932 w 1100090"/>
              <a:gd name="connsiteY6" fmla="*/ 1315897 h 1827005"/>
              <a:gd name="connsiteX0" fmla="*/ 363932 w 1100090"/>
              <a:gd name="connsiteY0" fmla="*/ 1315897 h 1827005"/>
              <a:gd name="connsiteX1" fmla="*/ 0 w 1100090"/>
              <a:gd name="connsiteY1" fmla="*/ 902956 h 1827005"/>
              <a:gd name="connsiteX2" fmla="*/ 909710 w 1100090"/>
              <a:gd name="connsiteY2" fmla="*/ 0 h 1827005"/>
              <a:gd name="connsiteX3" fmla="*/ 1088751 w 1100090"/>
              <a:gd name="connsiteY3" fmla="*/ 914945 h 1827005"/>
              <a:gd name="connsiteX4" fmla="*/ 1100090 w 1100090"/>
              <a:gd name="connsiteY4" fmla="*/ 1824120 h 1827005"/>
              <a:gd name="connsiteX5" fmla="*/ 352593 w 1100090"/>
              <a:gd name="connsiteY5" fmla="*/ 1827005 h 1827005"/>
              <a:gd name="connsiteX6" fmla="*/ 363932 w 1100090"/>
              <a:gd name="connsiteY6" fmla="*/ 1315897 h 1827005"/>
              <a:gd name="connsiteX0" fmla="*/ 363932 w 1100090"/>
              <a:gd name="connsiteY0" fmla="*/ 958454 h 1469562"/>
              <a:gd name="connsiteX1" fmla="*/ 0 w 1100090"/>
              <a:gd name="connsiteY1" fmla="*/ 545513 h 1469562"/>
              <a:gd name="connsiteX2" fmla="*/ 638323 w 1100090"/>
              <a:gd name="connsiteY2" fmla="*/ 0 h 1469562"/>
              <a:gd name="connsiteX3" fmla="*/ 1088751 w 1100090"/>
              <a:gd name="connsiteY3" fmla="*/ 557502 h 1469562"/>
              <a:gd name="connsiteX4" fmla="*/ 1100090 w 1100090"/>
              <a:gd name="connsiteY4" fmla="*/ 1466677 h 1469562"/>
              <a:gd name="connsiteX5" fmla="*/ 352593 w 1100090"/>
              <a:gd name="connsiteY5" fmla="*/ 1469562 h 1469562"/>
              <a:gd name="connsiteX6" fmla="*/ 363932 w 1100090"/>
              <a:gd name="connsiteY6" fmla="*/ 958454 h 1469562"/>
              <a:gd name="connsiteX0" fmla="*/ 363932 w 1100090"/>
              <a:gd name="connsiteY0" fmla="*/ 958454 h 1469562"/>
              <a:gd name="connsiteX1" fmla="*/ 0 w 1100090"/>
              <a:gd name="connsiteY1" fmla="*/ 545513 h 1469562"/>
              <a:gd name="connsiteX2" fmla="*/ 638323 w 1100090"/>
              <a:gd name="connsiteY2" fmla="*/ 0 h 1469562"/>
              <a:gd name="connsiteX3" fmla="*/ 1051252 w 1100090"/>
              <a:gd name="connsiteY3" fmla="*/ 678653 h 1469562"/>
              <a:gd name="connsiteX4" fmla="*/ 1100090 w 1100090"/>
              <a:gd name="connsiteY4" fmla="*/ 1466677 h 1469562"/>
              <a:gd name="connsiteX5" fmla="*/ 352593 w 1100090"/>
              <a:gd name="connsiteY5" fmla="*/ 1469562 h 1469562"/>
              <a:gd name="connsiteX6" fmla="*/ 363932 w 1100090"/>
              <a:gd name="connsiteY6" fmla="*/ 958454 h 1469562"/>
              <a:gd name="connsiteX0" fmla="*/ 363932 w 1080139"/>
              <a:gd name="connsiteY0" fmla="*/ 958454 h 1469562"/>
              <a:gd name="connsiteX1" fmla="*/ 0 w 1080139"/>
              <a:gd name="connsiteY1" fmla="*/ 545513 h 1469562"/>
              <a:gd name="connsiteX2" fmla="*/ 638323 w 1080139"/>
              <a:gd name="connsiteY2" fmla="*/ 0 h 1469562"/>
              <a:gd name="connsiteX3" fmla="*/ 1051252 w 1080139"/>
              <a:gd name="connsiteY3" fmla="*/ 678653 h 1469562"/>
              <a:gd name="connsiteX4" fmla="*/ 1080139 w 1080139"/>
              <a:gd name="connsiteY4" fmla="*/ 1464754 h 1469562"/>
              <a:gd name="connsiteX5" fmla="*/ 352593 w 1080139"/>
              <a:gd name="connsiteY5" fmla="*/ 1469562 h 1469562"/>
              <a:gd name="connsiteX6" fmla="*/ 363932 w 1080139"/>
              <a:gd name="connsiteY6" fmla="*/ 958454 h 1469562"/>
              <a:gd name="connsiteX0" fmla="*/ 363932 w 1114019"/>
              <a:gd name="connsiteY0" fmla="*/ 958454 h 1469562"/>
              <a:gd name="connsiteX1" fmla="*/ 0 w 1114019"/>
              <a:gd name="connsiteY1" fmla="*/ 545513 h 1469562"/>
              <a:gd name="connsiteX2" fmla="*/ 638323 w 1114019"/>
              <a:gd name="connsiteY2" fmla="*/ 0 h 1469562"/>
              <a:gd name="connsiteX3" fmla="*/ 1051252 w 1114019"/>
              <a:gd name="connsiteY3" fmla="*/ 678653 h 1469562"/>
              <a:gd name="connsiteX4" fmla="*/ 1080139 w 1114019"/>
              <a:gd name="connsiteY4" fmla="*/ 1464754 h 1469562"/>
              <a:gd name="connsiteX5" fmla="*/ 352593 w 1114019"/>
              <a:gd name="connsiteY5" fmla="*/ 1469562 h 1469562"/>
              <a:gd name="connsiteX6" fmla="*/ 363932 w 1114019"/>
              <a:gd name="connsiteY6" fmla="*/ 958454 h 1469562"/>
              <a:gd name="connsiteX0" fmla="*/ 363932 w 1114019"/>
              <a:gd name="connsiteY0" fmla="*/ 958454 h 1469562"/>
              <a:gd name="connsiteX1" fmla="*/ 0 w 1114019"/>
              <a:gd name="connsiteY1" fmla="*/ 545513 h 1469562"/>
              <a:gd name="connsiteX2" fmla="*/ 638323 w 1114019"/>
              <a:gd name="connsiteY2" fmla="*/ 0 h 1469562"/>
              <a:gd name="connsiteX3" fmla="*/ 1051252 w 1114019"/>
              <a:gd name="connsiteY3" fmla="*/ 678653 h 1469562"/>
              <a:gd name="connsiteX4" fmla="*/ 1080139 w 1114019"/>
              <a:gd name="connsiteY4" fmla="*/ 1464754 h 1469562"/>
              <a:gd name="connsiteX5" fmla="*/ 352593 w 1114019"/>
              <a:gd name="connsiteY5" fmla="*/ 1469562 h 1469562"/>
              <a:gd name="connsiteX6" fmla="*/ 363932 w 1114019"/>
              <a:gd name="connsiteY6" fmla="*/ 958454 h 1469562"/>
              <a:gd name="connsiteX0" fmla="*/ 363932 w 1114019"/>
              <a:gd name="connsiteY0" fmla="*/ 958454 h 1469562"/>
              <a:gd name="connsiteX1" fmla="*/ 0 w 1114019"/>
              <a:gd name="connsiteY1" fmla="*/ 545513 h 1469562"/>
              <a:gd name="connsiteX2" fmla="*/ 638323 w 1114019"/>
              <a:gd name="connsiteY2" fmla="*/ 0 h 1469562"/>
              <a:gd name="connsiteX3" fmla="*/ 1051252 w 1114019"/>
              <a:gd name="connsiteY3" fmla="*/ 678653 h 1469562"/>
              <a:gd name="connsiteX4" fmla="*/ 1080139 w 1114019"/>
              <a:gd name="connsiteY4" fmla="*/ 1464754 h 1469562"/>
              <a:gd name="connsiteX5" fmla="*/ 352593 w 1114019"/>
              <a:gd name="connsiteY5" fmla="*/ 1469562 h 1469562"/>
              <a:gd name="connsiteX6" fmla="*/ 363932 w 1114019"/>
              <a:gd name="connsiteY6" fmla="*/ 958454 h 1469562"/>
              <a:gd name="connsiteX0" fmla="*/ 363932 w 1114019"/>
              <a:gd name="connsiteY0" fmla="*/ 958454 h 1469562"/>
              <a:gd name="connsiteX1" fmla="*/ 0 w 1114019"/>
              <a:gd name="connsiteY1" fmla="*/ 545513 h 1469562"/>
              <a:gd name="connsiteX2" fmla="*/ 638323 w 1114019"/>
              <a:gd name="connsiteY2" fmla="*/ 0 h 1469562"/>
              <a:gd name="connsiteX3" fmla="*/ 1051252 w 1114019"/>
              <a:gd name="connsiteY3" fmla="*/ 678653 h 1469562"/>
              <a:gd name="connsiteX4" fmla="*/ 1080139 w 1114019"/>
              <a:gd name="connsiteY4" fmla="*/ 1464754 h 1469562"/>
              <a:gd name="connsiteX5" fmla="*/ 352593 w 1114019"/>
              <a:gd name="connsiteY5" fmla="*/ 1469562 h 1469562"/>
              <a:gd name="connsiteX6" fmla="*/ 363932 w 1114019"/>
              <a:gd name="connsiteY6" fmla="*/ 958454 h 1469562"/>
              <a:gd name="connsiteX0" fmla="*/ 363932 w 1114019"/>
              <a:gd name="connsiteY0" fmla="*/ 920954 h 1432062"/>
              <a:gd name="connsiteX1" fmla="*/ 0 w 1114019"/>
              <a:gd name="connsiteY1" fmla="*/ 508013 h 1432062"/>
              <a:gd name="connsiteX2" fmla="*/ 595055 w 1114019"/>
              <a:gd name="connsiteY2" fmla="*/ 0 h 1432062"/>
              <a:gd name="connsiteX3" fmla="*/ 1051252 w 1114019"/>
              <a:gd name="connsiteY3" fmla="*/ 641153 h 1432062"/>
              <a:gd name="connsiteX4" fmla="*/ 1080139 w 1114019"/>
              <a:gd name="connsiteY4" fmla="*/ 1427254 h 1432062"/>
              <a:gd name="connsiteX5" fmla="*/ 352593 w 1114019"/>
              <a:gd name="connsiteY5" fmla="*/ 1432062 h 1432062"/>
              <a:gd name="connsiteX6" fmla="*/ 363932 w 1114019"/>
              <a:gd name="connsiteY6" fmla="*/ 920954 h 1432062"/>
              <a:gd name="connsiteX0" fmla="*/ 363932 w 1114019"/>
              <a:gd name="connsiteY0" fmla="*/ 920954 h 1432062"/>
              <a:gd name="connsiteX1" fmla="*/ 0 w 1114019"/>
              <a:gd name="connsiteY1" fmla="*/ 508013 h 1432062"/>
              <a:gd name="connsiteX2" fmla="*/ 595055 w 1114019"/>
              <a:gd name="connsiteY2" fmla="*/ 0 h 1432062"/>
              <a:gd name="connsiteX3" fmla="*/ 1051252 w 1114019"/>
              <a:gd name="connsiteY3" fmla="*/ 641153 h 1432062"/>
              <a:gd name="connsiteX4" fmla="*/ 1080139 w 1114019"/>
              <a:gd name="connsiteY4" fmla="*/ 1427254 h 1432062"/>
              <a:gd name="connsiteX5" fmla="*/ 352593 w 1114019"/>
              <a:gd name="connsiteY5" fmla="*/ 1432062 h 1432062"/>
              <a:gd name="connsiteX6" fmla="*/ 363932 w 1114019"/>
              <a:gd name="connsiteY6" fmla="*/ 920954 h 1432062"/>
              <a:gd name="connsiteX0" fmla="*/ 363932 w 1114019"/>
              <a:gd name="connsiteY0" fmla="*/ 893600 h 1404708"/>
              <a:gd name="connsiteX1" fmla="*/ 0 w 1114019"/>
              <a:gd name="connsiteY1" fmla="*/ 480659 h 1404708"/>
              <a:gd name="connsiteX2" fmla="*/ 581378 w 1114019"/>
              <a:gd name="connsiteY2" fmla="*/ 0 h 1404708"/>
              <a:gd name="connsiteX3" fmla="*/ 1051252 w 1114019"/>
              <a:gd name="connsiteY3" fmla="*/ 613799 h 1404708"/>
              <a:gd name="connsiteX4" fmla="*/ 1080139 w 1114019"/>
              <a:gd name="connsiteY4" fmla="*/ 1399900 h 1404708"/>
              <a:gd name="connsiteX5" fmla="*/ 352593 w 1114019"/>
              <a:gd name="connsiteY5" fmla="*/ 1404708 h 1404708"/>
              <a:gd name="connsiteX6" fmla="*/ 363932 w 1114019"/>
              <a:gd name="connsiteY6" fmla="*/ 893600 h 1404708"/>
              <a:gd name="connsiteX0" fmla="*/ 363932 w 1114019"/>
              <a:gd name="connsiteY0" fmla="*/ 893600 h 1404708"/>
              <a:gd name="connsiteX1" fmla="*/ 0 w 1114019"/>
              <a:gd name="connsiteY1" fmla="*/ 480659 h 1404708"/>
              <a:gd name="connsiteX2" fmla="*/ 581378 w 1114019"/>
              <a:gd name="connsiteY2" fmla="*/ 0 h 1404708"/>
              <a:gd name="connsiteX3" fmla="*/ 1019990 w 1114019"/>
              <a:gd name="connsiteY3" fmla="*/ 613799 h 1404708"/>
              <a:gd name="connsiteX4" fmla="*/ 1080139 w 1114019"/>
              <a:gd name="connsiteY4" fmla="*/ 1399900 h 1404708"/>
              <a:gd name="connsiteX5" fmla="*/ 352593 w 1114019"/>
              <a:gd name="connsiteY5" fmla="*/ 1404708 h 1404708"/>
              <a:gd name="connsiteX6" fmla="*/ 363932 w 1114019"/>
              <a:gd name="connsiteY6" fmla="*/ 893600 h 1404708"/>
              <a:gd name="connsiteX0" fmla="*/ 325832 w 1114019"/>
              <a:gd name="connsiteY0" fmla="*/ 889790 h 1404708"/>
              <a:gd name="connsiteX1" fmla="*/ 0 w 1114019"/>
              <a:gd name="connsiteY1" fmla="*/ 480659 h 1404708"/>
              <a:gd name="connsiteX2" fmla="*/ 581378 w 1114019"/>
              <a:gd name="connsiteY2" fmla="*/ 0 h 1404708"/>
              <a:gd name="connsiteX3" fmla="*/ 1019990 w 1114019"/>
              <a:gd name="connsiteY3" fmla="*/ 613799 h 1404708"/>
              <a:gd name="connsiteX4" fmla="*/ 1080139 w 1114019"/>
              <a:gd name="connsiteY4" fmla="*/ 1399900 h 1404708"/>
              <a:gd name="connsiteX5" fmla="*/ 352593 w 1114019"/>
              <a:gd name="connsiteY5" fmla="*/ 1404708 h 1404708"/>
              <a:gd name="connsiteX6" fmla="*/ 325832 w 1114019"/>
              <a:gd name="connsiteY6" fmla="*/ 889790 h 1404708"/>
              <a:gd name="connsiteX0" fmla="*/ 325832 w 1114019"/>
              <a:gd name="connsiteY0" fmla="*/ 889790 h 1404708"/>
              <a:gd name="connsiteX1" fmla="*/ 0 w 1114019"/>
              <a:gd name="connsiteY1" fmla="*/ 480659 h 1404708"/>
              <a:gd name="connsiteX2" fmla="*/ 581378 w 1114019"/>
              <a:gd name="connsiteY2" fmla="*/ 0 h 1404708"/>
              <a:gd name="connsiteX3" fmla="*/ 1019990 w 1114019"/>
              <a:gd name="connsiteY3" fmla="*/ 613799 h 1404708"/>
              <a:gd name="connsiteX4" fmla="*/ 1080139 w 1114019"/>
              <a:gd name="connsiteY4" fmla="*/ 1399900 h 1404708"/>
              <a:gd name="connsiteX5" fmla="*/ 352593 w 1114019"/>
              <a:gd name="connsiteY5" fmla="*/ 1404708 h 1404708"/>
              <a:gd name="connsiteX6" fmla="*/ 325832 w 1114019"/>
              <a:gd name="connsiteY6" fmla="*/ 889790 h 1404708"/>
              <a:gd name="connsiteX0" fmla="*/ 325832 w 1114019"/>
              <a:gd name="connsiteY0" fmla="*/ 889790 h 1404708"/>
              <a:gd name="connsiteX1" fmla="*/ 0 w 1114019"/>
              <a:gd name="connsiteY1" fmla="*/ 480659 h 1404708"/>
              <a:gd name="connsiteX2" fmla="*/ 581378 w 1114019"/>
              <a:gd name="connsiteY2" fmla="*/ 0 h 1404708"/>
              <a:gd name="connsiteX3" fmla="*/ 1019990 w 1114019"/>
              <a:gd name="connsiteY3" fmla="*/ 613799 h 1404708"/>
              <a:gd name="connsiteX4" fmla="*/ 1080139 w 1114019"/>
              <a:gd name="connsiteY4" fmla="*/ 1399900 h 1404708"/>
              <a:gd name="connsiteX5" fmla="*/ 352593 w 1114019"/>
              <a:gd name="connsiteY5" fmla="*/ 1404708 h 1404708"/>
              <a:gd name="connsiteX6" fmla="*/ 325832 w 1114019"/>
              <a:gd name="connsiteY6" fmla="*/ 889790 h 1404708"/>
              <a:gd name="connsiteX0" fmla="*/ 325832 w 1114019"/>
              <a:gd name="connsiteY0" fmla="*/ 889790 h 1404708"/>
              <a:gd name="connsiteX1" fmla="*/ 0 w 1114019"/>
              <a:gd name="connsiteY1" fmla="*/ 480659 h 1404708"/>
              <a:gd name="connsiteX2" fmla="*/ 581378 w 1114019"/>
              <a:gd name="connsiteY2" fmla="*/ 0 h 1404708"/>
              <a:gd name="connsiteX3" fmla="*/ 1019990 w 1114019"/>
              <a:gd name="connsiteY3" fmla="*/ 613799 h 1404708"/>
              <a:gd name="connsiteX4" fmla="*/ 1080139 w 1114019"/>
              <a:gd name="connsiteY4" fmla="*/ 1399900 h 1404708"/>
              <a:gd name="connsiteX5" fmla="*/ 352593 w 1114019"/>
              <a:gd name="connsiteY5" fmla="*/ 1404708 h 1404708"/>
              <a:gd name="connsiteX6" fmla="*/ 325832 w 1114019"/>
              <a:gd name="connsiteY6" fmla="*/ 889790 h 1404708"/>
              <a:gd name="connsiteX0" fmla="*/ 325832 w 1114019"/>
              <a:gd name="connsiteY0" fmla="*/ 889790 h 1404708"/>
              <a:gd name="connsiteX1" fmla="*/ 0 w 1114019"/>
              <a:gd name="connsiteY1" fmla="*/ 480659 h 1404708"/>
              <a:gd name="connsiteX2" fmla="*/ 581378 w 1114019"/>
              <a:gd name="connsiteY2" fmla="*/ 0 h 1404708"/>
              <a:gd name="connsiteX3" fmla="*/ 1019990 w 1114019"/>
              <a:gd name="connsiteY3" fmla="*/ 613799 h 1404708"/>
              <a:gd name="connsiteX4" fmla="*/ 1080139 w 1114019"/>
              <a:gd name="connsiteY4" fmla="*/ 1399900 h 1404708"/>
              <a:gd name="connsiteX5" fmla="*/ 352593 w 1114019"/>
              <a:gd name="connsiteY5" fmla="*/ 1404708 h 1404708"/>
              <a:gd name="connsiteX6" fmla="*/ 325832 w 1114019"/>
              <a:gd name="connsiteY6" fmla="*/ 889790 h 1404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4019" h="1404708">
                <a:moveTo>
                  <a:pt x="325832" y="889790"/>
                </a:moveTo>
                <a:cubicBezTo>
                  <a:pt x="158957" y="571139"/>
                  <a:pt x="153281" y="585134"/>
                  <a:pt x="0" y="480659"/>
                </a:cubicBezTo>
                <a:lnTo>
                  <a:pt x="581378" y="0"/>
                </a:lnTo>
                <a:cubicBezTo>
                  <a:pt x="753635" y="182950"/>
                  <a:pt x="882215" y="256455"/>
                  <a:pt x="1019990" y="613799"/>
                </a:cubicBezTo>
                <a:cubicBezTo>
                  <a:pt x="1112970" y="976648"/>
                  <a:pt x="1114019" y="1003975"/>
                  <a:pt x="1080139" y="1399900"/>
                </a:cubicBezTo>
                <a:lnTo>
                  <a:pt x="352593" y="1404708"/>
                </a:lnTo>
                <a:cubicBezTo>
                  <a:pt x="386181" y="1105976"/>
                  <a:pt x="384513" y="1173559"/>
                  <a:pt x="325832" y="889790"/>
                </a:cubicBezTo>
                <a:close/>
              </a:path>
            </a:pathLst>
          </a:custGeom>
          <a:gradFill rotWithShape="1">
            <a:gsLst>
              <a:gs pos="0">
                <a:srgbClr val="7CCA62">
                  <a:lumMod val="75000"/>
                  <a:alpha val="50000"/>
                </a:srgbClr>
              </a:gs>
              <a:gs pos="65000">
                <a:srgbClr val="10CF9B">
                  <a:tint val="32000"/>
                  <a:satMod val="250000"/>
                  <a:alpha val="50000"/>
                </a:srgbClr>
              </a:gs>
              <a:gs pos="100000">
                <a:srgbClr val="7CCA62">
                  <a:lumMod val="60000"/>
                  <a:lumOff val="40000"/>
                  <a:alpha val="50000"/>
                </a:srgbClr>
              </a:gs>
            </a:gsLst>
            <a:lin ang="16200000" scaled="0"/>
          </a:gradFill>
          <a:ln w="9525" cap="flat" cmpd="sng" algn="ctr">
            <a:solidFill>
              <a:srgbClr val="10CF9B"/>
            </a:solidFill>
            <a:prstDash val="solid"/>
          </a:ln>
          <a:effectLst>
            <a:outerShdw blurRad="50800" dist="381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001C5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6079317" y="2611957"/>
            <a:ext cx="346961" cy="2148569"/>
          </a:xfrm>
          <a:custGeom>
            <a:avLst/>
            <a:gdLst>
              <a:gd name="connsiteX0" fmla="*/ 0 w 178755"/>
              <a:gd name="connsiteY0" fmla="*/ 0 h 2209800"/>
              <a:gd name="connsiteX1" fmla="*/ 178755 w 178755"/>
              <a:gd name="connsiteY1" fmla="*/ 0 h 2209800"/>
              <a:gd name="connsiteX2" fmla="*/ 178755 w 178755"/>
              <a:gd name="connsiteY2" fmla="*/ 2209800 h 2209800"/>
              <a:gd name="connsiteX3" fmla="*/ 0 w 178755"/>
              <a:gd name="connsiteY3" fmla="*/ 2209800 h 2209800"/>
              <a:gd name="connsiteX4" fmla="*/ 0 w 178755"/>
              <a:gd name="connsiteY4" fmla="*/ 0 h 2209800"/>
              <a:gd name="connsiteX0" fmla="*/ 0 w 178755"/>
              <a:gd name="connsiteY0" fmla="*/ 131275 h 2341075"/>
              <a:gd name="connsiteX1" fmla="*/ 178755 w 178755"/>
              <a:gd name="connsiteY1" fmla="*/ 0 h 2341075"/>
              <a:gd name="connsiteX2" fmla="*/ 178755 w 178755"/>
              <a:gd name="connsiteY2" fmla="*/ 2341075 h 2341075"/>
              <a:gd name="connsiteX3" fmla="*/ 0 w 178755"/>
              <a:gd name="connsiteY3" fmla="*/ 2341075 h 2341075"/>
              <a:gd name="connsiteX4" fmla="*/ 0 w 178755"/>
              <a:gd name="connsiteY4" fmla="*/ 131275 h 2341075"/>
              <a:gd name="connsiteX0" fmla="*/ 0 w 182088"/>
              <a:gd name="connsiteY0" fmla="*/ 323781 h 2341075"/>
              <a:gd name="connsiteX1" fmla="*/ 182088 w 182088"/>
              <a:gd name="connsiteY1" fmla="*/ 0 h 2341075"/>
              <a:gd name="connsiteX2" fmla="*/ 182088 w 182088"/>
              <a:gd name="connsiteY2" fmla="*/ 2341075 h 2341075"/>
              <a:gd name="connsiteX3" fmla="*/ 3333 w 182088"/>
              <a:gd name="connsiteY3" fmla="*/ 2341075 h 2341075"/>
              <a:gd name="connsiteX4" fmla="*/ 0 w 182088"/>
              <a:gd name="connsiteY4" fmla="*/ 323781 h 2341075"/>
              <a:gd name="connsiteX0" fmla="*/ 19361 w 201449"/>
              <a:gd name="connsiteY0" fmla="*/ 323781 h 2341075"/>
              <a:gd name="connsiteX1" fmla="*/ 201449 w 201449"/>
              <a:gd name="connsiteY1" fmla="*/ 0 h 2341075"/>
              <a:gd name="connsiteX2" fmla="*/ 201449 w 201449"/>
              <a:gd name="connsiteY2" fmla="*/ 2341075 h 2341075"/>
              <a:gd name="connsiteX3" fmla="*/ 0 w 201449"/>
              <a:gd name="connsiteY3" fmla="*/ 2338210 h 2341075"/>
              <a:gd name="connsiteX4" fmla="*/ 19361 w 201449"/>
              <a:gd name="connsiteY4" fmla="*/ 323781 h 2341075"/>
              <a:gd name="connsiteX0" fmla="*/ 0 w 206117"/>
              <a:gd name="connsiteY0" fmla="*/ 509411 h 2341075"/>
              <a:gd name="connsiteX1" fmla="*/ 206117 w 206117"/>
              <a:gd name="connsiteY1" fmla="*/ 0 h 2341075"/>
              <a:gd name="connsiteX2" fmla="*/ 206117 w 206117"/>
              <a:gd name="connsiteY2" fmla="*/ 2341075 h 2341075"/>
              <a:gd name="connsiteX3" fmla="*/ 4668 w 206117"/>
              <a:gd name="connsiteY3" fmla="*/ 2338210 h 2341075"/>
              <a:gd name="connsiteX4" fmla="*/ 0 w 206117"/>
              <a:gd name="connsiteY4" fmla="*/ 509411 h 2341075"/>
              <a:gd name="connsiteX0" fmla="*/ 7347 w 201449"/>
              <a:gd name="connsiteY0" fmla="*/ 488785 h 2341075"/>
              <a:gd name="connsiteX1" fmla="*/ 201449 w 201449"/>
              <a:gd name="connsiteY1" fmla="*/ 0 h 2341075"/>
              <a:gd name="connsiteX2" fmla="*/ 201449 w 201449"/>
              <a:gd name="connsiteY2" fmla="*/ 2341075 h 2341075"/>
              <a:gd name="connsiteX3" fmla="*/ 0 w 201449"/>
              <a:gd name="connsiteY3" fmla="*/ 2338210 h 2341075"/>
              <a:gd name="connsiteX4" fmla="*/ 7347 w 201449"/>
              <a:gd name="connsiteY4" fmla="*/ 488785 h 2341075"/>
              <a:gd name="connsiteX0" fmla="*/ 0 w 202112"/>
              <a:gd name="connsiteY0" fmla="*/ 516286 h 2341075"/>
              <a:gd name="connsiteX1" fmla="*/ 202112 w 202112"/>
              <a:gd name="connsiteY1" fmla="*/ 0 h 2341075"/>
              <a:gd name="connsiteX2" fmla="*/ 202112 w 202112"/>
              <a:gd name="connsiteY2" fmla="*/ 2341075 h 2341075"/>
              <a:gd name="connsiteX3" fmla="*/ 663 w 202112"/>
              <a:gd name="connsiteY3" fmla="*/ 2338210 h 2341075"/>
              <a:gd name="connsiteX4" fmla="*/ 0 w 202112"/>
              <a:gd name="connsiteY4" fmla="*/ 516286 h 2341075"/>
              <a:gd name="connsiteX0" fmla="*/ 0 w 202112"/>
              <a:gd name="connsiteY0" fmla="*/ 323780 h 2148569"/>
              <a:gd name="connsiteX1" fmla="*/ 202112 w 202112"/>
              <a:gd name="connsiteY1" fmla="*/ 0 h 2148569"/>
              <a:gd name="connsiteX2" fmla="*/ 202112 w 202112"/>
              <a:gd name="connsiteY2" fmla="*/ 2148569 h 2148569"/>
              <a:gd name="connsiteX3" fmla="*/ 663 w 202112"/>
              <a:gd name="connsiteY3" fmla="*/ 2145704 h 2148569"/>
              <a:gd name="connsiteX4" fmla="*/ 0 w 202112"/>
              <a:gd name="connsiteY4" fmla="*/ 323780 h 2148569"/>
              <a:gd name="connsiteX0" fmla="*/ 0 w 202112"/>
              <a:gd name="connsiteY0" fmla="*/ 296279 h 2148569"/>
              <a:gd name="connsiteX1" fmla="*/ 202112 w 202112"/>
              <a:gd name="connsiteY1" fmla="*/ 0 h 2148569"/>
              <a:gd name="connsiteX2" fmla="*/ 202112 w 202112"/>
              <a:gd name="connsiteY2" fmla="*/ 2148569 h 2148569"/>
              <a:gd name="connsiteX3" fmla="*/ 663 w 202112"/>
              <a:gd name="connsiteY3" fmla="*/ 2145704 h 2148569"/>
              <a:gd name="connsiteX4" fmla="*/ 0 w 202112"/>
              <a:gd name="connsiteY4" fmla="*/ 296279 h 214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12" h="2148569">
                <a:moveTo>
                  <a:pt x="0" y="296279"/>
                </a:moveTo>
                <a:lnTo>
                  <a:pt x="202112" y="0"/>
                </a:lnTo>
                <a:lnTo>
                  <a:pt x="202112" y="2148569"/>
                </a:lnTo>
                <a:lnTo>
                  <a:pt x="663" y="2145704"/>
                </a:lnTo>
                <a:lnTo>
                  <a:pt x="0" y="296279"/>
                </a:lnTo>
                <a:close/>
              </a:path>
            </a:pathLst>
          </a:custGeom>
          <a:gradFill rotWithShape="1">
            <a:gsLst>
              <a:gs pos="0">
                <a:srgbClr val="FF6600">
                  <a:alpha val="50000"/>
                </a:srgbClr>
              </a:gs>
              <a:gs pos="65000">
                <a:srgbClr val="FF6600">
                  <a:lumMod val="60000"/>
                  <a:lumOff val="40000"/>
                  <a:alpha val="50000"/>
                </a:srgbClr>
              </a:gs>
              <a:gs pos="100000">
                <a:srgbClr val="FF6600">
                  <a:alpha val="50000"/>
                </a:srgbClr>
              </a:gs>
            </a:gsLst>
            <a:lin ang="16200000" scaled="0"/>
          </a:gradFill>
          <a:ln w="9525" cap="flat" cmpd="sng" algn="ctr">
            <a:solidFill>
              <a:srgbClr val="FF6600"/>
            </a:solidFill>
            <a:prstDash val="solid"/>
          </a:ln>
          <a:effectLst>
            <a:outerShdw blurRad="50800" dist="381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001C5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57800" y="3884513"/>
            <a:ext cx="76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7CCA62">
                    <a:lumMod val="50000"/>
                  </a:srgbClr>
                </a:solidFill>
                <a:latin typeface="Calibri"/>
              </a:rPr>
              <a:t>RICH</a:t>
            </a:r>
            <a:endParaRPr lang="en-US" dirty="0">
              <a:solidFill>
                <a:srgbClr val="7CCA62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867400" y="4956522"/>
            <a:ext cx="660758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alibri"/>
              </a:rPr>
              <a:t>GEM</a:t>
            </a:r>
          </a:p>
          <a:p>
            <a:r>
              <a:rPr lang="en-US" sz="1050" dirty="0" smtClean="0">
                <a:solidFill>
                  <a:srgbClr val="FF0000"/>
                </a:solidFill>
                <a:latin typeface="Calibri"/>
              </a:rPr>
              <a:t>Station4</a:t>
            </a:r>
            <a:endParaRPr lang="en-US" sz="1050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131874" y="3286581"/>
            <a:ext cx="8023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rgbClr val="C00000"/>
                </a:solidFill>
                <a:latin typeface="Calibri"/>
              </a:rPr>
              <a:t>EMCal</a:t>
            </a:r>
            <a:endParaRPr lang="en-US" dirty="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553200" y="2970113"/>
            <a:ext cx="615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9A2673"/>
                </a:solidFill>
                <a:latin typeface="Calibri"/>
              </a:rPr>
              <a:t>HCal</a:t>
            </a:r>
            <a:endParaRPr lang="en-US" dirty="0">
              <a:solidFill>
                <a:srgbClr val="9A2673"/>
              </a:solidFill>
              <a:latin typeface="Calibri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 flipV="1">
            <a:off x="4950126" y="3832541"/>
            <a:ext cx="2874" cy="966372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14" name="Rectangle 13"/>
          <p:cNvSpPr/>
          <p:nvPr/>
        </p:nvSpPr>
        <p:spPr>
          <a:xfrm>
            <a:off x="4648200" y="4951313"/>
            <a:ext cx="660758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alibri"/>
              </a:rPr>
              <a:t>GEM</a:t>
            </a:r>
          </a:p>
          <a:p>
            <a:r>
              <a:rPr lang="en-US" sz="1050" dirty="0" smtClean="0">
                <a:solidFill>
                  <a:srgbClr val="FF0000"/>
                </a:solidFill>
                <a:latin typeface="Calibri"/>
              </a:rPr>
              <a:t>Station2</a:t>
            </a:r>
            <a:endParaRPr lang="en-US" sz="1050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848600" y="4951313"/>
            <a:ext cx="7521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3333CC"/>
                </a:solidFill>
                <a:latin typeface="Calibri"/>
              </a:rPr>
              <a:t>z (cm)</a:t>
            </a:r>
            <a:endParaRPr lang="en-US" dirty="0">
              <a:solidFill>
                <a:srgbClr val="3333CC"/>
              </a:solidFill>
              <a:latin typeface="Calibri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1914981"/>
            <a:ext cx="785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3333CC"/>
                </a:solidFill>
                <a:latin typeface="Calibri"/>
              </a:rPr>
              <a:t>R (cm)</a:t>
            </a:r>
            <a:endParaRPr lang="en-US" dirty="0">
              <a:solidFill>
                <a:srgbClr val="3333CC"/>
              </a:solidFill>
              <a:latin typeface="Calibri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429000" y="2893913"/>
            <a:ext cx="615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9A2673"/>
                </a:solidFill>
                <a:latin typeface="Calibri"/>
              </a:rPr>
              <a:t>HCal</a:t>
            </a:r>
            <a:endParaRPr lang="en-US" dirty="0">
              <a:solidFill>
                <a:srgbClr val="9A2673"/>
              </a:solidFill>
              <a:latin typeface="Calibri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14400" y="4570313"/>
            <a:ext cx="685800" cy="533400"/>
          </a:xfrm>
          <a:prstGeom prst="rightArrow">
            <a:avLst/>
          </a:prstGeom>
          <a:gradFill rotWithShape="1">
            <a:gsLst>
              <a:gs pos="0">
                <a:srgbClr val="0F6FC6">
                  <a:tint val="62000"/>
                  <a:satMod val="180000"/>
                </a:srgbClr>
              </a:gs>
              <a:gs pos="65000">
                <a:srgbClr val="0F6FC6">
                  <a:tint val="32000"/>
                  <a:satMod val="250000"/>
                </a:srgbClr>
              </a:gs>
              <a:gs pos="100000">
                <a:srgbClr val="0F6FC6">
                  <a:tint val="23000"/>
                  <a:satMod val="300000"/>
                </a:srgbClr>
              </a:gs>
            </a:gsLst>
            <a:lin ang="16200000" scaled="0"/>
          </a:gradFill>
          <a:ln w="9525" cap="flat" cmpd="sng" algn="ctr">
            <a:solidFill>
              <a:srgbClr val="0F6FC6"/>
            </a:solidFill>
            <a:prstDash val="solid"/>
          </a:ln>
          <a:effectLst>
            <a:outerShdw blurRad="50800" dist="381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1C5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p/A</a:t>
            </a:r>
          </a:p>
        </p:txBody>
      </p:sp>
      <p:sp>
        <p:nvSpPr>
          <p:cNvPr id="19" name="Freeform 18"/>
          <p:cNvSpPr/>
          <p:nvPr/>
        </p:nvSpPr>
        <p:spPr>
          <a:xfrm flipH="1">
            <a:off x="2931682" y="4192282"/>
            <a:ext cx="135651" cy="603032"/>
          </a:xfrm>
          <a:custGeom>
            <a:avLst/>
            <a:gdLst>
              <a:gd name="connsiteX0" fmla="*/ 0 w 178755"/>
              <a:gd name="connsiteY0" fmla="*/ 0 h 2209800"/>
              <a:gd name="connsiteX1" fmla="*/ 178755 w 178755"/>
              <a:gd name="connsiteY1" fmla="*/ 0 h 2209800"/>
              <a:gd name="connsiteX2" fmla="*/ 178755 w 178755"/>
              <a:gd name="connsiteY2" fmla="*/ 2209800 h 2209800"/>
              <a:gd name="connsiteX3" fmla="*/ 0 w 178755"/>
              <a:gd name="connsiteY3" fmla="*/ 2209800 h 2209800"/>
              <a:gd name="connsiteX4" fmla="*/ 0 w 178755"/>
              <a:gd name="connsiteY4" fmla="*/ 0 h 2209800"/>
              <a:gd name="connsiteX0" fmla="*/ 0 w 178755"/>
              <a:gd name="connsiteY0" fmla="*/ 131275 h 2341075"/>
              <a:gd name="connsiteX1" fmla="*/ 178755 w 178755"/>
              <a:gd name="connsiteY1" fmla="*/ 0 h 2341075"/>
              <a:gd name="connsiteX2" fmla="*/ 178755 w 178755"/>
              <a:gd name="connsiteY2" fmla="*/ 2341075 h 2341075"/>
              <a:gd name="connsiteX3" fmla="*/ 0 w 178755"/>
              <a:gd name="connsiteY3" fmla="*/ 2341075 h 2341075"/>
              <a:gd name="connsiteX4" fmla="*/ 0 w 178755"/>
              <a:gd name="connsiteY4" fmla="*/ 131275 h 2341075"/>
              <a:gd name="connsiteX0" fmla="*/ 0 w 185057"/>
              <a:gd name="connsiteY0" fmla="*/ 351252 h 2341075"/>
              <a:gd name="connsiteX1" fmla="*/ 185057 w 185057"/>
              <a:gd name="connsiteY1" fmla="*/ 0 h 2341075"/>
              <a:gd name="connsiteX2" fmla="*/ 185057 w 185057"/>
              <a:gd name="connsiteY2" fmla="*/ 2341075 h 2341075"/>
              <a:gd name="connsiteX3" fmla="*/ 6302 w 185057"/>
              <a:gd name="connsiteY3" fmla="*/ 2341075 h 2341075"/>
              <a:gd name="connsiteX4" fmla="*/ 0 w 185057"/>
              <a:gd name="connsiteY4" fmla="*/ 351252 h 2341075"/>
              <a:gd name="connsiteX0" fmla="*/ 0 w 192588"/>
              <a:gd name="connsiteY0" fmla="*/ 38307 h 2341075"/>
              <a:gd name="connsiteX1" fmla="*/ 192588 w 192588"/>
              <a:gd name="connsiteY1" fmla="*/ 0 h 2341075"/>
              <a:gd name="connsiteX2" fmla="*/ 192588 w 192588"/>
              <a:gd name="connsiteY2" fmla="*/ 2341075 h 2341075"/>
              <a:gd name="connsiteX3" fmla="*/ 13833 w 192588"/>
              <a:gd name="connsiteY3" fmla="*/ 2341075 h 2341075"/>
              <a:gd name="connsiteX4" fmla="*/ 0 w 192588"/>
              <a:gd name="connsiteY4" fmla="*/ 38307 h 2341075"/>
              <a:gd name="connsiteX0" fmla="*/ 0 w 184249"/>
              <a:gd name="connsiteY0" fmla="*/ 418650 h 2341075"/>
              <a:gd name="connsiteX1" fmla="*/ 184249 w 184249"/>
              <a:gd name="connsiteY1" fmla="*/ 0 h 2341075"/>
              <a:gd name="connsiteX2" fmla="*/ 184249 w 184249"/>
              <a:gd name="connsiteY2" fmla="*/ 2341075 h 2341075"/>
              <a:gd name="connsiteX3" fmla="*/ 5494 w 184249"/>
              <a:gd name="connsiteY3" fmla="*/ 2341075 h 2341075"/>
              <a:gd name="connsiteX4" fmla="*/ 0 w 184249"/>
              <a:gd name="connsiteY4" fmla="*/ 418650 h 2341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249" h="2341075">
                <a:moveTo>
                  <a:pt x="0" y="418650"/>
                </a:moveTo>
                <a:lnTo>
                  <a:pt x="184249" y="0"/>
                </a:lnTo>
                <a:lnTo>
                  <a:pt x="184249" y="2341075"/>
                </a:lnTo>
                <a:lnTo>
                  <a:pt x="5494" y="2341075"/>
                </a:lnTo>
                <a:cubicBezTo>
                  <a:pt x="3393" y="1677801"/>
                  <a:pt x="2101" y="1081924"/>
                  <a:pt x="0" y="418650"/>
                </a:cubicBezTo>
                <a:close/>
              </a:path>
            </a:pathLst>
          </a:custGeom>
          <a:gradFill rotWithShape="1">
            <a:gsLst>
              <a:gs pos="0">
                <a:srgbClr val="FF6600">
                  <a:alpha val="50000"/>
                </a:srgbClr>
              </a:gs>
              <a:gs pos="65000">
                <a:srgbClr val="FF6600">
                  <a:lumMod val="60000"/>
                  <a:lumOff val="40000"/>
                  <a:alpha val="50000"/>
                </a:srgbClr>
              </a:gs>
              <a:gs pos="100000">
                <a:srgbClr val="FF6600">
                  <a:alpha val="50000"/>
                </a:srgbClr>
              </a:gs>
            </a:gsLst>
            <a:lin ang="16200000" scaled="0"/>
          </a:gradFill>
          <a:ln w="9525" cap="flat" cmpd="sng" algn="ctr">
            <a:solidFill>
              <a:srgbClr val="FF6600"/>
            </a:solidFill>
            <a:prstDash val="solid"/>
          </a:ln>
          <a:effectLst>
            <a:outerShdw blurRad="50800" dist="381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001C5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3069670" y="4191267"/>
            <a:ext cx="1776" cy="608148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21" name="Rectangle 20"/>
          <p:cNvSpPr/>
          <p:nvPr/>
        </p:nvSpPr>
        <p:spPr>
          <a:xfrm>
            <a:off x="2438400" y="4414936"/>
            <a:ext cx="6511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dirty="0" err="1" smtClean="0">
                <a:solidFill>
                  <a:srgbClr val="C00000"/>
                </a:solidFill>
                <a:latin typeface="Calibri"/>
              </a:rPr>
              <a:t>EMCal</a:t>
            </a:r>
            <a:endParaRPr lang="en-US" sz="1400" dirty="0" smtClean="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743200" y="4956522"/>
            <a:ext cx="729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alibri"/>
              </a:rPr>
              <a:t>GEMs</a:t>
            </a:r>
          </a:p>
        </p:txBody>
      </p:sp>
      <p:sp>
        <p:nvSpPr>
          <p:cNvPr id="23" name="Freeform 22"/>
          <p:cNvSpPr/>
          <p:nvPr/>
        </p:nvSpPr>
        <p:spPr>
          <a:xfrm rot="5400000" flipH="1">
            <a:off x="3571277" y="2803572"/>
            <a:ext cx="178970" cy="2403446"/>
          </a:xfrm>
          <a:custGeom>
            <a:avLst/>
            <a:gdLst>
              <a:gd name="connsiteX0" fmla="*/ 0 w 178755"/>
              <a:gd name="connsiteY0" fmla="*/ 0 h 2209800"/>
              <a:gd name="connsiteX1" fmla="*/ 178755 w 178755"/>
              <a:gd name="connsiteY1" fmla="*/ 0 h 2209800"/>
              <a:gd name="connsiteX2" fmla="*/ 178755 w 178755"/>
              <a:gd name="connsiteY2" fmla="*/ 2209800 h 2209800"/>
              <a:gd name="connsiteX3" fmla="*/ 0 w 178755"/>
              <a:gd name="connsiteY3" fmla="*/ 2209800 h 2209800"/>
              <a:gd name="connsiteX4" fmla="*/ 0 w 178755"/>
              <a:gd name="connsiteY4" fmla="*/ 0 h 2209800"/>
              <a:gd name="connsiteX0" fmla="*/ 0 w 178755"/>
              <a:gd name="connsiteY0" fmla="*/ 131275 h 2341075"/>
              <a:gd name="connsiteX1" fmla="*/ 178755 w 178755"/>
              <a:gd name="connsiteY1" fmla="*/ 0 h 2341075"/>
              <a:gd name="connsiteX2" fmla="*/ 178755 w 178755"/>
              <a:gd name="connsiteY2" fmla="*/ 2341075 h 2341075"/>
              <a:gd name="connsiteX3" fmla="*/ 0 w 178755"/>
              <a:gd name="connsiteY3" fmla="*/ 2341075 h 2341075"/>
              <a:gd name="connsiteX4" fmla="*/ 0 w 178755"/>
              <a:gd name="connsiteY4" fmla="*/ 131275 h 2341075"/>
              <a:gd name="connsiteX0" fmla="*/ 6875 w 185630"/>
              <a:gd name="connsiteY0" fmla="*/ 131275 h 2341075"/>
              <a:gd name="connsiteX1" fmla="*/ 185630 w 185630"/>
              <a:gd name="connsiteY1" fmla="*/ 0 h 2341075"/>
              <a:gd name="connsiteX2" fmla="*/ 185630 w 185630"/>
              <a:gd name="connsiteY2" fmla="*/ 2341075 h 2341075"/>
              <a:gd name="connsiteX3" fmla="*/ 0 w 185630"/>
              <a:gd name="connsiteY3" fmla="*/ 2162301 h 2341075"/>
              <a:gd name="connsiteX4" fmla="*/ 6875 w 185630"/>
              <a:gd name="connsiteY4" fmla="*/ 131275 h 2341075"/>
              <a:gd name="connsiteX0" fmla="*/ 2292 w 181047"/>
              <a:gd name="connsiteY0" fmla="*/ 131275 h 2341075"/>
              <a:gd name="connsiteX1" fmla="*/ 181047 w 181047"/>
              <a:gd name="connsiteY1" fmla="*/ 0 h 2341075"/>
              <a:gd name="connsiteX2" fmla="*/ 181047 w 181047"/>
              <a:gd name="connsiteY2" fmla="*/ 2341075 h 2341075"/>
              <a:gd name="connsiteX3" fmla="*/ 1146 w 181047"/>
              <a:gd name="connsiteY3" fmla="*/ 2134031 h 2341075"/>
              <a:gd name="connsiteX4" fmla="*/ 2292 w 181047"/>
              <a:gd name="connsiteY4" fmla="*/ 131275 h 2341075"/>
              <a:gd name="connsiteX0" fmla="*/ 2292 w 188495"/>
              <a:gd name="connsiteY0" fmla="*/ 194051 h 2341075"/>
              <a:gd name="connsiteX1" fmla="*/ 188495 w 188495"/>
              <a:gd name="connsiteY1" fmla="*/ 0 h 2341075"/>
              <a:gd name="connsiteX2" fmla="*/ 188495 w 188495"/>
              <a:gd name="connsiteY2" fmla="*/ 2341075 h 2341075"/>
              <a:gd name="connsiteX3" fmla="*/ 8594 w 188495"/>
              <a:gd name="connsiteY3" fmla="*/ 2134031 h 2341075"/>
              <a:gd name="connsiteX4" fmla="*/ 2292 w 188495"/>
              <a:gd name="connsiteY4" fmla="*/ 194051 h 2341075"/>
              <a:gd name="connsiteX0" fmla="*/ 2292 w 188495"/>
              <a:gd name="connsiteY0" fmla="*/ 194051 h 2364636"/>
              <a:gd name="connsiteX1" fmla="*/ 188495 w 188495"/>
              <a:gd name="connsiteY1" fmla="*/ 0 h 2364636"/>
              <a:gd name="connsiteX2" fmla="*/ 188495 w 188495"/>
              <a:gd name="connsiteY2" fmla="*/ 2341075 h 2364636"/>
              <a:gd name="connsiteX3" fmla="*/ 1719 w 188495"/>
              <a:gd name="connsiteY3" fmla="*/ 2364636 h 2364636"/>
              <a:gd name="connsiteX4" fmla="*/ 2292 w 188495"/>
              <a:gd name="connsiteY4" fmla="*/ 194051 h 2364636"/>
              <a:gd name="connsiteX0" fmla="*/ 2292 w 188495"/>
              <a:gd name="connsiteY0" fmla="*/ 194051 h 2371822"/>
              <a:gd name="connsiteX1" fmla="*/ 188495 w 188495"/>
              <a:gd name="connsiteY1" fmla="*/ 0 h 2371822"/>
              <a:gd name="connsiteX2" fmla="*/ 174744 w 188495"/>
              <a:gd name="connsiteY2" fmla="*/ 2371822 h 2371822"/>
              <a:gd name="connsiteX3" fmla="*/ 1719 w 188495"/>
              <a:gd name="connsiteY3" fmla="*/ 2364636 h 2371822"/>
              <a:gd name="connsiteX4" fmla="*/ 2292 w 188495"/>
              <a:gd name="connsiteY4" fmla="*/ 194051 h 2371822"/>
              <a:gd name="connsiteX0" fmla="*/ 2292 w 188495"/>
              <a:gd name="connsiteY0" fmla="*/ 194051 h 2566961"/>
              <a:gd name="connsiteX1" fmla="*/ 188495 w 188495"/>
              <a:gd name="connsiteY1" fmla="*/ 0 h 2566961"/>
              <a:gd name="connsiteX2" fmla="*/ 160456 w 188495"/>
              <a:gd name="connsiteY2" fmla="*/ 2566961 h 2566961"/>
              <a:gd name="connsiteX3" fmla="*/ 1719 w 188495"/>
              <a:gd name="connsiteY3" fmla="*/ 2364636 h 2566961"/>
              <a:gd name="connsiteX4" fmla="*/ 2292 w 188495"/>
              <a:gd name="connsiteY4" fmla="*/ 194051 h 2566961"/>
              <a:gd name="connsiteX0" fmla="*/ 2292 w 188495"/>
              <a:gd name="connsiteY0" fmla="*/ 194051 h 2604187"/>
              <a:gd name="connsiteX1" fmla="*/ 188495 w 188495"/>
              <a:gd name="connsiteY1" fmla="*/ 0 h 2604187"/>
              <a:gd name="connsiteX2" fmla="*/ 160456 w 188495"/>
              <a:gd name="connsiteY2" fmla="*/ 2604187 h 2604187"/>
              <a:gd name="connsiteX3" fmla="*/ 1719 w 188495"/>
              <a:gd name="connsiteY3" fmla="*/ 2364636 h 2604187"/>
              <a:gd name="connsiteX4" fmla="*/ 2292 w 188495"/>
              <a:gd name="connsiteY4" fmla="*/ 194051 h 2604187"/>
              <a:gd name="connsiteX0" fmla="*/ 2292 w 188495"/>
              <a:gd name="connsiteY0" fmla="*/ 194051 h 2614823"/>
              <a:gd name="connsiteX1" fmla="*/ 188495 w 188495"/>
              <a:gd name="connsiteY1" fmla="*/ 0 h 2614823"/>
              <a:gd name="connsiteX2" fmla="*/ 160456 w 188495"/>
              <a:gd name="connsiteY2" fmla="*/ 2614823 h 2614823"/>
              <a:gd name="connsiteX3" fmla="*/ 1719 w 188495"/>
              <a:gd name="connsiteY3" fmla="*/ 2364636 h 2614823"/>
              <a:gd name="connsiteX4" fmla="*/ 2292 w 188495"/>
              <a:gd name="connsiteY4" fmla="*/ 194051 h 2614823"/>
              <a:gd name="connsiteX0" fmla="*/ 2292 w 178970"/>
              <a:gd name="connsiteY0" fmla="*/ 236597 h 2657369"/>
              <a:gd name="connsiteX1" fmla="*/ 178970 w 178970"/>
              <a:gd name="connsiteY1" fmla="*/ 0 h 2657369"/>
              <a:gd name="connsiteX2" fmla="*/ 160456 w 178970"/>
              <a:gd name="connsiteY2" fmla="*/ 2657369 h 2657369"/>
              <a:gd name="connsiteX3" fmla="*/ 1719 w 178970"/>
              <a:gd name="connsiteY3" fmla="*/ 2407182 h 2657369"/>
              <a:gd name="connsiteX4" fmla="*/ 2292 w 178970"/>
              <a:gd name="connsiteY4" fmla="*/ 236597 h 2657369"/>
              <a:gd name="connsiteX0" fmla="*/ 2292 w 178970"/>
              <a:gd name="connsiteY0" fmla="*/ 236597 h 2671550"/>
              <a:gd name="connsiteX1" fmla="*/ 178970 w 178970"/>
              <a:gd name="connsiteY1" fmla="*/ 0 h 2671550"/>
              <a:gd name="connsiteX2" fmla="*/ 166806 w 178970"/>
              <a:gd name="connsiteY2" fmla="*/ 2671550 h 2671550"/>
              <a:gd name="connsiteX3" fmla="*/ 1719 w 178970"/>
              <a:gd name="connsiteY3" fmla="*/ 2407182 h 2671550"/>
              <a:gd name="connsiteX4" fmla="*/ 2292 w 178970"/>
              <a:gd name="connsiteY4" fmla="*/ 236597 h 2671550"/>
              <a:gd name="connsiteX0" fmla="*/ 2292 w 178970"/>
              <a:gd name="connsiteY0" fmla="*/ 248932 h 2683885"/>
              <a:gd name="connsiteX1" fmla="*/ 178970 w 178970"/>
              <a:gd name="connsiteY1" fmla="*/ 12335 h 2683885"/>
              <a:gd name="connsiteX2" fmla="*/ 166806 w 178970"/>
              <a:gd name="connsiteY2" fmla="*/ 2683885 h 2683885"/>
              <a:gd name="connsiteX3" fmla="*/ 1719 w 178970"/>
              <a:gd name="connsiteY3" fmla="*/ 2419517 h 2683885"/>
              <a:gd name="connsiteX4" fmla="*/ 2292 w 178970"/>
              <a:gd name="connsiteY4" fmla="*/ 248932 h 2683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970" h="2683885">
                <a:moveTo>
                  <a:pt x="2292" y="248932"/>
                </a:moveTo>
                <a:lnTo>
                  <a:pt x="178970" y="12335"/>
                </a:lnTo>
                <a:cubicBezTo>
                  <a:pt x="174386" y="802942"/>
                  <a:pt x="177740" y="0"/>
                  <a:pt x="166806" y="2683885"/>
                </a:cubicBezTo>
                <a:lnTo>
                  <a:pt x="1719" y="2419517"/>
                </a:lnTo>
                <a:cubicBezTo>
                  <a:pt x="4011" y="1742508"/>
                  <a:pt x="0" y="925941"/>
                  <a:pt x="2292" y="248932"/>
                </a:cubicBezTo>
                <a:close/>
              </a:path>
            </a:pathLst>
          </a:custGeom>
          <a:gradFill rotWithShape="1">
            <a:gsLst>
              <a:gs pos="0">
                <a:srgbClr val="FF6600">
                  <a:alpha val="50000"/>
                </a:srgbClr>
              </a:gs>
              <a:gs pos="65000">
                <a:srgbClr val="FF6600">
                  <a:lumMod val="60000"/>
                  <a:lumOff val="40000"/>
                  <a:alpha val="50000"/>
                </a:srgbClr>
              </a:gs>
              <a:gs pos="100000">
                <a:srgbClr val="FF6600">
                  <a:alpha val="50000"/>
                </a:srgbClr>
              </a:gs>
            </a:gsLst>
            <a:lin ang="16200000" scaled="0"/>
          </a:gradFill>
          <a:ln w="9525" cap="flat" cmpd="sng" algn="ctr">
            <a:solidFill>
              <a:srgbClr val="FF6600"/>
            </a:solidFill>
            <a:prstDash val="solid"/>
          </a:ln>
          <a:effectLst>
            <a:outerShdw blurRad="50800" dist="381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001C5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938091" y="3843151"/>
            <a:ext cx="16339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 smtClean="0">
                <a:solidFill>
                  <a:srgbClr val="C00000"/>
                </a:solidFill>
                <a:latin typeface="Calibri"/>
              </a:rPr>
              <a:t>EMCal</a:t>
            </a:r>
            <a:r>
              <a:rPr lang="en-US" sz="1400" dirty="0" smtClean="0">
                <a:solidFill>
                  <a:srgbClr val="C00000"/>
                </a:solidFill>
                <a:latin typeface="Calibri"/>
              </a:rPr>
              <a:t> &amp; Preshower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099460" y="4189313"/>
            <a:ext cx="1441278" cy="457200"/>
          </a:xfrm>
          <a:prstGeom prst="rect">
            <a:avLst/>
          </a:prstGeom>
          <a:gradFill rotWithShape="1">
            <a:gsLst>
              <a:gs pos="0">
                <a:srgbClr val="0F6FC6">
                  <a:tint val="62000"/>
                  <a:satMod val="180000"/>
                  <a:alpha val="50000"/>
                </a:srgbClr>
              </a:gs>
              <a:gs pos="65000">
                <a:srgbClr val="0F6FC6">
                  <a:tint val="32000"/>
                  <a:satMod val="250000"/>
                  <a:alpha val="50000"/>
                </a:srgbClr>
              </a:gs>
              <a:gs pos="100000">
                <a:srgbClr val="0F6FC6">
                  <a:tint val="23000"/>
                  <a:satMod val="300000"/>
                  <a:alpha val="50000"/>
                </a:srgbClr>
              </a:gs>
            </a:gsLst>
            <a:lin ang="16200000" scaled="0"/>
          </a:gradFill>
          <a:ln w="9525" cap="flat" cmpd="sng" algn="ctr">
            <a:solidFill>
              <a:srgbClr val="0F6FC6"/>
            </a:solidFill>
            <a:prstDash val="solid"/>
          </a:ln>
          <a:effectLst>
            <a:outerShdw blurRad="50800" dist="381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1C5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TPC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945339" y="3777374"/>
            <a:ext cx="3661037" cy="387303"/>
            <a:chOff x="794651" y="4998260"/>
            <a:chExt cx="3863724" cy="387303"/>
          </a:xfrm>
        </p:grpSpPr>
        <p:sp>
          <p:nvSpPr>
            <p:cNvPr id="27" name="Rectangle 26"/>
            <p:cNvSpPr/>
            <p:nvPr/>
          </p:nvSpPr>
          <p:spPr>
            <a:xfrm>
              <a:off x="1405349" y="5330102"/>
              <a:ext cx="3253026" cy="45719"/>
            </a:xfrm>
            <a:prstGeom prst="rect">
              <a:avLst/>
            </a:prstGeom>
            <a:gradFill rotWithShape="1">
              <a:gsLst>
                <a:gs pos="0">
                  <a:srgbClr val="7CCA62">
                    <a:lumMod val="75000"/>
                    <a:alpha val="50000"/>
                  </a:srgbClr>
                </a:gs>
                <a:gs pos="65000">
                  <a:srgbClr val="10CF9B">
                    <a:tint val="32000"/>
                    <a:satMod val="250000"/>
                    <a:alpha val="50000"/>
                  </a:srgbClr>
                </a:gs>
                <a:gs pos="100000">
                  <a:srgbClr val="7CCA62">
                    <a:lumMod val="60000"/>
                    <a:lumOff val="40000"/>
                    <a:alpha val="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10CF9B"/>
              </a:solidFill>
              <a:prstDash val="solid"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7CCA62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94651" y="4998260"/>
              <a:ext cx="678418" cy="387303"/>
            </a:xfrm>
            <a:prstGeom prst="rect">
              <a:avLst/>
            </a:prstGeom>
            <a:gradFill rotWithShape="1">
              <a:gsLst>
                <a:gs pos="0">
                  <a:srgbClr val="7CCA62">
                    <a:lumMod val="75000"/>
                    <a:alpha val="50000"/>
                  </a:srgbClr>
                </a:gs>
                <a:gs pos="65000">
                  <a:srgbClr val="10CF9B">
                    <a:tint val="32000"/>
                    <a:satMod val="250000"/>
                    <a:alpha val="50000"/>
                  </a:srgbClr>
                </a:gs>
                <a:gs pos="100000">
                  <a:srgbClr val="7CCA62">
                    <a:lumMod val="60000"/>
                    <a:lumOff val="40000"/>
                    <a:alpha val="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10CF9B"/>
              </a:solidFill>
              <a:prstDash val="solid"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CCA62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DIRC</a:t>
              </a:r>
            </a:p>
          </p:txBody>
        </p:sp>
      </p:grpSp>
      <p:cxnSp>
        <p:nvCxnSpPr>
          <p:cNvPr id="29" name="Straight Connector 28"/>
          <p:cNvCxnSpPr/>
          <p:nvPr/>
        </p:nvCxnSpPr>
        <p:spPr>
          <a:xfrm flipV="1">
            <a:off x="3810000" y="1564710"/>
            <a:ext cx="3814583" cy="3234203"/>
          </a:xfrm>
          <a:prstGeom prst="line">
            <a:avLst/>
          </a:prstGeom>
          <a:noFill/>
          <a:ln w="9525" cap="flat" cmpd="sng" algn="ctr">
            <a:solidFill>
              <a:srgbClr val="0F6FC6"/>
            </a:solidFill>
            <a:prstDash val="lgDashDot"/>
          </a:ln>
          <a:effectLst/>
        </p:spPr>
      </p:cxnSp>
      <p:sp>
        <p:nvSpPr>
          <p:cNvPr id="30" name="Rectangle 29"/>
          <p:cNvSpPr/>
          <p:nvPr/>
        </p:nvSpPr>
        <p:spPr>
          <a:xfrm>
            <a:off x="7467600" y="1522313"/>
            <a:ext cx="5405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>
                <a:solidFill>
                  <a:srgbClr val="0F6FC6"/>
                </a:solidFill>
                <a:latin typeface="Calibri"/>
              </a:rPr>
              <a:t>η</a:t>
            </a:r>
            <a:r>
              <a:rPr lang="en-US" dirty="0" smtClean="0">
                <a:solidFill>
                  <a:srgbClr val="0F6FC6"/>
                </a:solidFill>
                <a:latin typeface="Calibri"/>
              </a:rPr>
              <a:t>~1</a:t>
            </a:r>
            <a:endParaRPr lang="en-US" dirty="0">
              <a:solidFill>
                <a:srgbClr val="0F6FC6"/>
              </a:solidFill>
              <a:latin typeface="Calibri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3810000" y="4646513"/>
            <a:ext cx="4343400" cy="152400"/>
          </a:xfrm>
          <a:prstGeom prst="line">
            <a:avLst/>
          </a:prstGeom>
          <a:noFill/>
          <a:ln w="9525" cap="flat" cmpd="sng" algn="ctr">
            <a:solidFill>
              <a:srgbClr val="0F6FC6"/>
            </a:solidFill>
            <a:prstDash val="lgDashDot"/>
          </a:ln>
          <a:effectLst/>
        </p:spPr>
      </p:cxnSp>
      <p:sp>
        <p:nvSpPr>
          <p:cNvPr id="32" name="Rectangle 31"/>
          <p:cNvSpPr/>
          <p:nvPr/>
        </p:nvSpPr>
        <p:spPr>
          <a:xfrm>
            <a:off x="7391400" y="4265513"/>
            <a:ext cx="5405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>
                <a:solidFill>
                  <a:srgbClr val="0F6FC6"/>
                </a:solidFill>
                <a:latin typeface="Calibri"/>
              </a:rPr>
              <a:t>η</a:t>
            </a:r>
            <a:r>
              <a:rPr lang="en-US" dirty="0" smtClean="0">
                <a:solidFill>
                  <a:srgbClr val="0F6FC6"/>
                </a:solidFill>
                <a:latin typeface="Calibri"/>
              </a:rPr>
              <a:t>~4</a:t>
            </a:r>
            <a:endParaRPr lang="en-US" dirty="0">
              <a:solidFill>
                <a:srgbClr val="0F6FC6"/>
              </a:solidFill>
              <a:latin typeface="Calibri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 flipH="1" flipV="1">
            <a:off x="1588168" y="2898496"/>
            <a:ext cx="2221832" cy="1900418"/>
          </a:xfrm>
          <a:prstGeom prst="line">
            <a:avLst/>
          </a:prstGeom>
          <a:noFill/>
          <a:ln w="9525" cap="flat" cmpd="sng" algn="ctr">
            <a:solidFill>
              <a:srgbClr val="0F6FC6"/>
            </a:solidFill>
            <a:prstDash val="lgDashDot"/>
          </a:ln>
          <a:effectLst/>
        </p:spPr>
      </p:cxnSp>
      <p:sp>
        <p:nvSpPr>
          <p:cNvPr id="34" name="Rectangle 33"/>
          <p:cNvSpPr/>
          <p:nvPr/>
        </p:nvSpPr>
        <p:spPr>
          <a:xfrm>
            <a:off x="2057400" y="3579713"/>
            <a:ext cx="5469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F6FC6"/>
                </a:solidFill>
                <a:latin typeface="Calibri"/>
              </a:rPr>
              <a:t>-1.2</a:t>
            </a:r>
            <a:endParaRPr lang="en-US" dirty="0">
              <a:solidFill>
                <a:srgbClr val="0F6FC6"/>
              </a:solidFill>
              <a:latin typeface="Calibri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358207" y="1979513"/>
            <a:ext cx="785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3333CC"/>
                </a:solidFill>
                <a:latin typeface="Calibri"/>
              </a:rPr>
              <a:t>R (cm)</a:t>
            </a:r>
            <a:endParaRPr lang="en-US" dirty="0">
              <a:solidFill>
                <a:srgbClr val="3333CC"/>
              </a:solidFill>
              <a:latin typeface="Calibri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181600" y="4956522"/>
            <a:ext cx="660758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alibri"/>
              </a:rPr>
              <a:t>GEM</a:t>
            </a:r>
          </a:p>
          <a:p>
            <a:r>
              <a:rPr lang="en-US" sz="1050" dirty="0" smtClean="0">
                <a:solidFill>
                  <a:srgbClr val="FF0000"/>
                </a:solidFill>
                <a:latin typeface="Calibri"/>
              </a:rPr>
              <a:t>Station3</a:t>
            </a:r>
            <a:endParaRPr lang="en-US" sz="1050" dirty="0">
              <a:solidFill>
                <a:srgbClr val="FF0000"/>
              </a:solidFill>
              <a:latin typeface="Calibri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4008235" y="4644221"/>
            <a:ext cx="0" cy="15240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38" name="Rectangle 37"/>
          <p:cNvSpPr/>
          <p:nvPr/>
        </p:nvSpPr>
        <p:spPr>
          <a:xfrm>
            <a:off x="3835042" y="4956522"/>
            <a:ext cx="729687" cy="5309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alibri"/>
              </a:rPr>
              <a:t>GEMs</a:t>
            </a:r>
          </a:p>
          <a:p>
            <a:r>
              <a:rPr lang="en-US" sz="1050" dirty="0" smtClean="0">
                <a:solidFill>
                  <a:srgbClr val="FF0000"/>
                </a:solidFill>
                <a:latin typeface="Calibri"/>
              </a:rPr>
              <a:t>Station1</a:t>
            </a:r>
            <a:endParaRPr lang="en-US" sz="1050" dirty="0">
              <a:solidFill>
                <a:srgbClr val="FF0000"/>
              </a:solidFill>
              <a:latin typeface="Calibri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flipV="1">
            <a:off x="4274075" y="4646513"/>
            <a:ext cx="0" cy="15240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40" name="Straight Connector 39"/>
          <p:cNvCxnSpPr/>
          <p:nvPr/>
        </p:nvCxnSpPr>
        <p:spPr>
          <a:xfrm flipH="1" flipV="1">
            <a:off x="6071962" y="3970809"/>
            <a:ext cx="1045" cy="798313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41" name="Straight Connector 40"/>
          <p:cNvCxnSpPr/>
          <p:nvPr/>
        </p:nvCxnSpPr>
        <p:spPr>
          <a:xfrm flipV="1">
            <a:off x="3352800" y="4646513"/>
            <a:ext cx="0" cy="15240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42" name="Straight Connector 41"/>
          <p:cNvCxnSpPr/>
          <p:nvPr/>
        </p:nvCxnSpPr>
        <p:spPr>
          <a:xfrm flipV="1">
            <a:off x="3581400" y="4646513"/>
            <a:ext cx="0" cy="15240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43" name="Straight Connector 42"/>
          <p:cNvCxnSpPr/>
          <p:nvPr/>
        </p:nvCxnSpPr>
        <p:spPr>
          <a:xfrm flipH="1" flipV="1">
            <a:off x="2405063" y="3846413"/>
            <a:ext cx="1404937" cy="952502"/>
          </a:xfrm>
          <a:prstGeom prst="line">
            <a:avLst/>
          </a:prstGeom>
          <a:noFill/>
          <a:ln w="9525" cap="flat" cmpd="sng" algn="ctr">
            <a:solidFill>
              <a:srgbClr val="0F6FC6"/>
            </a:solidFill>
            <a:prstDash val="lgDashDot"/>
          </a:ln>
          <a:effectLst/>
        </p:spPr>
      </p:cxnSp>
      <p:sp>
        <p:nvSpPr>
          <p:cNvPr id="44" name="Rectangle 43"/>
          <p:cNvSpPr/>
          <p:nvPr/>
        </p:nvSpPr>
        <p:spPr>
          <a:xfrm>
            <a:off x="1219200" y="2970113"/>
            <a:ext cx="6110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>
                <a:solidFill>
                  <a:srgbClr val="0F6FC6"/>
                </a:solidFill>
                <a:latin typeface="Calibri"/>
              </a:rPr>
              <a:t>η</a:t>
            </a:r>
            <a:r>
              <a:rPr lang="en-US" dirty="0" smtClean="0">
                <a:solidFill>
                  <a:srgbClr val="0F6FC6"/>
                </a:solidFill>
                <a:latin typeface="Calibri"/>
              </a:rPr>
              <a:t>~-1</a:t>
            </a:r>
            <a:endParaRPr lang="en-US" dirty="0">
              <a:solidFill>
                <a:srgbClr val="0F6FC6"/>
              </a:solidFill>
              <a:latin typeface="Calibri"/>
            </a:endParaRPr>
          </a:p>
        </p:txBody>
      </p:sp>
      <p:sp>
        <p:nvSpPr>
          <p:cNvPr id="45" name="Right Arrow 44"/>
          <p:cNvSpPr/>
          <p:nvPr/>
        </p:nvSpPr>
        <p:spPr>
          <a:xfrm flipH="1">
            <a:off x="7543800" y="4570313"/>
            <a:ext cx="685800" cy="533400"/>
          </a:xfrm>
          <a:prstGeom prst="rightArrow">
            <a:avLst/>
          </a:prstGeom>
          <a:gradFill rotWithShape="1">
            <a:gsLst>
              <a:gs pos="0">
                <a:srgbClr val="0F6FC6">
                  <a:tint val="62000"/>
                  <a:satMod val="180000"/>
                </a:srgbClr>
              </a:gs>
              <a:gs pos="65000">
                <a:srgbClr val="0F6FC6">
                  <a:tint val="32000"/>
                  <a:satMod val="250000"/>
                </a:srgbClr>
              </a:gs>
              <a:gs pos="100000">
                <a:srgbClr val="0F6FC6">
                  <a:tint val="23000"/>
                  <a:satMod val="300000"/>
                </a:srgbClr>
              </a:gs>
            </a:gsLst>
            <a:lin ang="16200000" scaled="0"/>
          </a:gradFill>
          <a:ln w="9525" cap="flat" cmpd="sng" algn="ctr">
            <a:solidFill>
              <a:srgbClr val="0F6FC6"/>
            </a:solidFill>
            <a:prstDash val="solid"/>
          </a:ln>
          <a:effectLst>
            <a:outerShdw blurRad="50800" dist="381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1C5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</a:t>
            </a:r>
            <a:r>
              <a:rPr kumimoji="0" lang="en-US" sz="1800" b="0" i="0" u="none" strike="noStrike" kern="0" cap="none" spc="0" normalizeH="0" baseline="30000" noProof="0" dirty="0" smtClean="0">
                <a:ln>
                  <a:noFill/>
                </a:ln>
                <a:solidFill>
                  <a:srgbClr val="001C5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</a:t>
            </a:r>
          </a:p>
        </p:txBody>
      </p:sp>
      <p:cxnSp>
        <p:nvCxnSpPr>
          <p:cNvPr id="46" name="Straight Connector 45"/>
          <p:cNvCxnSpPr/>
          <p:nvPr/>
        </p:nvCxnSpPr>
        <p:spPr>
          <a:xfrm flipH="1" flipV="1">
            <a:off x="5592167" y="3303519"/>
            <a:ext cx="476911" cy="678828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</p:cxnSp>
      <p:sp>
        <p:nvSpPr>
          <p:cNvPr id="47" name="Rectangle 46"/>
          <p:cNvSpPr/>
          <p:nvPr/>
        </p:nvSpPr>
        <p:spPr>
          <a:xfrm rot="3278958">
            <a:off x="5464015" y="3548377"/>
            <a:ext cx="755158" cy="50424"/>
          </a:xfrm>
          <a:prstGeom prst="rect">
            <a:avLst/>
          </a:prstGeom>
          <a:gradFill rotWithShape="1">
            <a:gsLst>
              <a:gs pos="0">
                <a:srgbClr val="7CCA62">
                  <a:lumMod val="75000"/>
                  <a:alpha val="50000"/>
                </a:srgbClr>
              </a:gs>
              <a:gs pos="65000">
                <a:srgbClr val="10CF9B">
                  <a:tint val="32000"/>
                  <a:satMod val="250000"/>
                  <a:alpha val="50000"/>
                </a:srgbClr>
              </a:gs>
              <a:gs pos="100000">
                <a:srgbClr val="7CCA62">
                  <a:lumMod val="60000"/>
                  <a:lumOff val="40000"/>
                  <a:alpha val="50000"/>
                </a:srgbClr>
              </a:gs>
            </a:gsLst>
            <a:lin ang="16200000" scaled="0"/>
          </a:gradFill>
          <a:ln w="9525" cap="flat" cmpd="sng" algn="ctr">
            <a:solidFill>
              <a:srgbClr val="10CF9B"/>
            </a:solidFill>
            <a:prstDash val="solid"/>
          </a:ln>
          <a:effectLst>
            <a:outerShdw blurRad="50800" dist="381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001C5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Rectangle 47"/>
          <p:cNvSpPr/>
          <p:nvPr/>
        </p:nvSpPr>
        <p:spPr>
          <a:xfrm rot="3182315">
            <a:off x="5515361" y="3363151"/>
            <a:ext cx="9067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7CCA62">
                    <a:lumMod val="50000"/>
                  </a:srgbClr>
                </a:solidFill>
                <a:latin typeface="Calibri"/>
              </a:rPr>
              <a:t>Aerogel</a:t>
            </a:r>
            <a:endParaRPr lang="en-US" dirty="0">
              <a:solidFill>
                <a:srgbClr val="7CCA62">
                  <a:lumMod val="50000"/>
                </a:srgbClr>
              </a:solidFill>
              <a:latin typeface="Calibri"/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 flipH="1" flipV="1">
            <a:off x="5283200" y="4285052"/>
            <a:ext cx="1" cy="488463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4039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047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Stand Alone Simulation - EMCAL Tilted Plate Configuration</a:t>
            </a:r>
            <a:br>
              <a:rPr lang="en-US" sz="2400" dirty="0" smtClean="0"/>
            </a:br>
            <a:r>
              <a:rPr lang="en-US" sz="2400" dirty="0" smtClean="0"/>
              <a:t>(No Accordion)</a:t>
            </a:r>
            <a:endParaRPr lang="en-US" sz="24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3657600" cy="2444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76544"/>
            <a:ext cx="3657600" cy="2463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10000"/>
            <a:ext cx="3657600" cy="2462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727299"/>
            <a:ext cx="3657600" cy="244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58000" y="6293281"/>
            <a:ext cx="11769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J.Haggerty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4946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57" y="152400"/>
            <a:ext cx="8229600" cy="731838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EMCAL Prototype</a:t>
            </a:r>
            <a:endParaRPr lang="en-US" sz="3200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8" y="990600"/>
            <a:ext cx="4080925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P101377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36326"/>
            <a:ext cx="4113108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3400" y="4191000"/>
            <a:ext cx="80772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000099"/>
                </a:solidFill>
              </a:rPr>
              <a:t>First prototype (2x7 towers) was built with 2 mm tapered thickness accordion shaped W plates and 1 mm scintillating fibers</a:t>
            </a:r>
          </a:p>
          <a:p>
            <a:endParaRPr lang="en-US" sz="800" dirty="0">
              <a:solidFill>
                <a:srgbClr val="000099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000099"/>
                </a:solidFill>
              </a:rPr>
              <a:t>New </a:t>
            </a:r>
            <a:r>
              <a:rPr lang="en-US" dirty="0" smtClean="0">
                <a:solidFill>
                  <a:srgbClr val="000099"/>
                </a:solidFill>
              </a:rPr>
              <a:t>prototype </a:t>
            </a:r>
            <a:r>
              <a:rPr lang="en-US" dirty="0" smtClean="0">
                <a:solidFill>
                  <a:srgbClr val="000099"/>
                </a:solidFill>
              </a:rPr>
              <a:t>(7x7 towers) will be built with 1 mm flat W plates and 1 mm scintillating fibers (no accordion) </a:t>
            </a:r>
          </a:p>
          <a:p>
            <a:endParaRPr lang="en-US" sz="800" dirty="0">
              <a:solidFill>
                <a:srgbClr val="000099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000099"/>
                </a:solidFill>
              </a:rPr>
              <a:t>New plates and additional fibers are on order. Expected delivery is </a:t>
            </a:r>
            <a:r>
              <a:rPr lang="en-US" dirty="0" smtClean="0">
                <a:solidFill>
                  <a:srgbClr val="000099"/>
                </a:solidFill>
              </a:rPr>
              <a:t>end of  September </a:t>
            </a:r>
            <a:endParaRPr lang="en-US" dirty="0">
              <a:solidFill>
                <a:srgbClr val="000099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0998" y="766994"/>
            <a:ext cx="2535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First EMCAL Prototype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873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96850"/>
            <a:ext cx="8851900" cy="6462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C.Woody, EIC Calorimeter Group Meeting,  8/15/13</a:t>
            </a:r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pPr/>
              <a:t>7</a:t>
            </a:fld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75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558ED5"/>
                </a:solidFill>
              </a:rPr>
              <a:t>C.Woody</a:t>
            </a:r>
            <a:r>
              <a:rPr lang="en-US" dirty="0" smtClean="0">
                <a:solidFill>
                  <a:srgbClr val="558ED5"/>
                </a:solidFill>
              </a:rPr>
              <a:t>, EIC Calorimeter Group Meeting,  8/15/13</a:t>
            </a:r>
            <a:endParaRPr lang="en-US" dirty="0">
              <a:solidFill>
                <a:srgbClr val="558ED5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71457" y="152400"/>
            <a:ext cx="8229600" cy="7318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Light Collection </a:t>
            </a:r>
            <a:r>
              <a:rPr lang="en-US" sz="3200" b="1" dirty="0" smtClean="0"/>
              <a:t>Efficiency Studies</a:t>
            </a:r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352800" y="6010940"/>
            <a:ext cx="21339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S. Stoll and </a:t>
            </a:r>
            <a:r>
              <a:rPr lang="en-US" sz="1600" dirty="0" err="1" smtClean="0">
                <a:solidFill>
                  <a:srgbClr val="0000FF"/>
                </a:solidFill>
              </a:rPr>
              <a:t>M.Blatnik</a:t>
            </a:r>
            <a:endParaRPr lang="en-US" sz="1600" dirty="0">
              <a:solidFill>
                <a:srgbClr val="0000FF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21729"/>
            <a:ext cx="4572000" cy="4169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8"/>
          <a:stretch>
            <a:fillRect/>
          </a:stretch>
        </p:blipFill>
        <p:spPr bwMode="auto">
          <a:xfrm>
            <a:off x="6040437" y="1653362"/>
            <a:ext cx="2203450" cy="192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237" y="3838655"/>
            <a:ext cx="2519362" cy="23415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408"/>
          <a:stretch>
            <a:fillRect/>
          </a:stretch>
        </p:blipFill>
        <p:spPr bwMode="auto">
          <a:xfrm>
            <a:off x="6040437" y="1084262"/>
            <a:ext cx="2112963" cy="21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5791200" y="1084262"/>
            <a:ext cx="2519362" cy="264953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369068" y="1317232"/>
            <a:ext cx="1487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</a:rPr>
              <a:t>97% reflectivity</a:t>
            </a:r>
            <a:endParaRPr lang="en-US" sz="1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52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Group Meeting,  8/15/13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71457" y="152400"/>
            <a:ext cx="8229600" cy="7318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HCAL Prototype</a:t>
            </a:r>
            <a:endParaRPr lang="en-US" sz="3200" b="1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40" y="894871"/>
            <a:ext cx="8686800" cy="5364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099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CC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000099"/>
      </a:accent2>
      <a:accent3>
        <a:srgbClr val="000099"/>
      </a:accent3>
      <a:accent4>
        <a:srgbClr val="8064A2"/>
      </a:accent4>
      <a:accent5>
        <a:srgbClr val="4BACC6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rgbClr val="0000CC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000099"/>
      </a:accent2>
      <a:accent3>
        <a:srgbClr val="000099"/>
      </a:accent3>
      <a:accent4>
        <a:srgbClr val="8064A2"/>
      </a:accent4>
      <a:accent5>
        <a:srgbClr val="4BACC6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3436</TotalTime>
  <Words>534</Words>
  <Application>Microsoft Office PowerPoint</Application>
  <PresentationFormat>On-screen Show (4:3)</PresentationFormat>
  <Paragraphs>122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Office Theme</vt:lpstr>
      <vt:lpstr>1_Office Theme</vt:lpstr>
      <vt:lpstr>PowerPoint Presentation</vt:lpstr>
      <vt:lpstr>Main Areas of Activity</vt:lpstr>
      <vt:lpstr>PowerPoint Presentation</vt:lpstr>
      <vt:lpstr>ePHENIX Detector</vt:lpstr>
      <vt:lpstr>Stand Alone Simulation - EMCAL Tilted Plate Configuration (No Accordion)</vt:lpstr>
      <vt:lpstr>EMCAL Prototype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Woody</dc:creator>
  <cp:lastModifiedBy>Craig1</cp:lastModifiedBy>
  <cp:revision>643</cp:revision>
  <dcterms:created xsi:type="dcterms:W3CDTF">2012-02-22T21:24:35Z</dcterms:created>
  <dcterms:modified xsi:type="dcterms:W3CDTF">2013-08-15T11:49:39Z</dcterms:modified>
</cp:coreProperties>
</file>